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94" r:id="rId5"/>
    <p:sldId id="259" r:id="rId6"/>
    <p:sldId id="288" r:id="rId7"/>
    <p:sldId id="258" r:id="rId8"/>
    <p:sldId id="272" r:id="rId9"/>
    <p:sldId id="286" r:id="rId10"/>
    <p:sldId id="273" r:id="rId11"/>
    <p:sldId id="289" r:id="rId12"/>
    <p:sldId id="293" r:id="rId13"/>
    <p:sldId id="262" r:id="rId14"/>
    <p:sldId id="260" r:id="rId15"/>
    <p:sldId id="295" r:id="rId16"/>
    <p:sldId id="296" r:id="rId17"/>
    <p:sldId id="291" r:id="rId18"/>
    <p:sldId id="274" r:id="rId19"/>
    <p:sldId id="275" r:id="rId20"/>
    <p:sldId id="276" r:id="rId21"/>
    <p:sldId id="261" r:id="rId22"/>
    <p:sldId id="277" r:id="rId23"/>
    <p:sldId id="281" r:id="rId24"/>
    <p:sldId id="279" r:id="rId25"/>
    <p:sldId id="284" r:id="rId26"/>
    <p:sldId id="264" r:id="rId27"/>
    <p:sldId id="292" r:id="rId28"/>
  </p:sldIdLst>
  <p:sldSz cx="18288000" cy="10287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DM Sans Bold" charset="0"/>
      <p:regular r:id="rId34"/>
    </p:embeddedFont>
    <p:embeddedFont>
      <p:font typeface="Montserrat Classic Bold" panose="020B0604020202020204" charset="0"/>
      <p:regular r:id="rId35"/>
    </p:embeddedFont>
    <p:embeddedFont>
      <p:font typeface="Oswald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197" y="-38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68478D-01E9-1BE6-B302-953CD8AB66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241300"/>
            <a:ext cx="1371600" cy="1371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3D65B4-DA20-4220-1F6E-2678A9796D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800" y="168369"/>
            <a:ext cx="1371600" cy="135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20.png"/><Relationship Id="rId4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20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10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17/06/relationships/model3d" Target="../media/model3d3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3.glb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microsoft.com/office/2017/06/relationships/model3d" Target="../media/model3d3.glb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17/06/relationships/model3d" Target="../media/model3d3.glb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80A7DDBF-D1F2-7DAC-9E74-8AA40AF365AE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 dirty="0">
                <a:solidFill>
                  <a:srgbClr val="231F20"/>
                </a:solidFill>
                <a:latin typeface="Oswald Bold"/>
              </a:rPr>
              <a:t>IMAGING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FAST&amp;STEREOSCOPIC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231F20"/>
                </a:solidFill>
                <a:latin typeface="Montserrat Classic Bold"/>
              </a:rPr>
              <a:t>BY D.DARAZI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D7F24-46B7-9577-BB63-8E91A475B875}"/>
              </a:ext>
            </a:extLst>
          </p:cNvPr>
          <p:cNvSpPr txBox="1"/>
          <p:nvPr/>
        </p:nvSpPr>
        <p:spPr>
          <a:xfrm>
            <a:off x="2244437" y="9081830"/>
            <a:ext cx="13799126" cy="427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2774"/>
              </a:lnSpc>
              <a:spcBef>
                <a:spcPct val="0"/>
              </a:spcBef>
            </a:pPr>
            <a:r>
              <a:rPr lang="en-US" sz="1800" spc="197" dirty="0">
                <a:solidFill>
                  <a:srgbClr val="231F20"/>
                </a:solidFill>
                <a:latin typeface="DM Sans"/>
              </a:rPr>
              <a:t>G. Antar, O. Ichtiyak, G. Sabbagh, D. Darazi</a:t>
            </a:r>
            <a:endParaRPr lang="en-US" sz="1800" b="1" spc="197" dirty="0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887923">
            <a:off x="15773066" y="-10248718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F0EBC6DE-89EA-B468-CAC6-843F4CCB87D2}"/>
              </a:ext>
            </a:extLst>
          </p:cNvPr>
          <p:cNvSpPr txBox="1"/>
          <p:nvPr/>
        </p:nvSpPr>
        <p:spPr>
          <a:xfrm>
            <a:off x="304800" y="222341"/>
            <a:ext cx="16992600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Fast Imaging triggering</a:t>
            </a: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04892985-4983-63C1-AEFC-1DA87A98AAC8}"/>
              </a:ext>
            </a:extLst>
          </p:cNvPr>
          <p:cNvSpPr txBox="1"/>
          <p:nvPr/>
        </p:nvSpPr>
        <p:spPr>
          <a:xfrm>
            <a:off x="304800" y="2121187"/>
            <a:ext cx="1775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DM Sans" pitchFamily="2" charset="0"/>
              </a:rPr>
              <a:t>Triggering camera 1 on positive slope and camera 2 on negative slope.</a:t>
            </a:r>
          </a:p>
          <a:p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DM Sans" pitchFamily="2" charset="0"/>
              </a:rPr>
              <a:t>Hardware needed, a function generator where the duration of the pulse is set independently from the time between pulses</a:t>
            </a:r>
            <a:endParaRPr lang="en-US" sz="3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/>
              <a:latin typeface="DM Sans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B432B9-A624-6CDB-235D-DDFEFB2D1C24}"/>
              </a:ext>
            </a:extLst>
          </p:cNvPr>
          <p:cNvSpPr/>
          <p:nvPr/>
        </p:nvSpPr>
        <p:spPr>
          <a:xfrm>
            <a:off x="2133600" y="5581894"/>
            <a:ext cx="15316200" cy="1813560"/>
          </a:xfrm>
          <a:custGeom>
            <a:avLst/>
            <a:gdLst>
              <a:gd name="connsiteX0" fmla="*/ 0 w 8427720"/>
              <a:gd name="connsiteY0" fmla="*/ 1783080 h 1813560"/>
              <a:gd name="connsiteX1" fmla="*/ 1569720 w 8427720"/>
              <a:gd name="connsiteY1" fmla="*/ 1783080 h 1813560"/>
              <a:gd name="connsiteX2" fmla="*/ 1554480 w 8427720"/>
              <a:gd name="connsiteY2" fmla="*/ 0 h 1813560"/>
              <a:gd name="connsiteX3" fmla="*/ 2194560 w 8427720"/>
              <a:gd name="connsiteY3" fmla="*/ 0 h 1813560"/>
              <a:gd name="connsiteX4" fmla="*/ 2194560 w 8427720"/>
              <a:gd name="connsiteY4" fmla="*/ 1798320 h 1813560"/>
              <a:gd name="connsiteX5" fmla="*/ 5105400 w 8427720"/>
              <a:gd name="connsiteY5" fmla="*/ 1813560 h 1813560"/>
              <a:gd name="connsiteX6" fmla="*/ 5090160 w 8427720"/>
              <a:gd name="connsiteY6" fmla="*/ 15240 h 1813560"/>
              <a:gd name="connsiteX7" fmla="*/ 5775960 w 8427720"/>
              <a:gd name="connsiteY7" fmla="*/ 0 h 1813560"/>
              <a:gd name="connsiteX8" fmla="*/ 5791200 w 8427720"/>
              <a:gd name="connsiteY8" fmla="*/ 1783080 h 1813560"/>
              <a:gd name="connsiteX9" fmla="*/ 8427720 w 8427720"/>
              <a:gd name="connsiteY9" fmla="*/ 1783080 h 1813560"/>
              <a:gd name="connsiteX10" fmla="*/ 8427720 w 8427720"/>
              <a:gd name="connsiteY10" fmla="*/ 178308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27720" h="1813560">
                <a:moveTo>
                  <a:pt x="0" y="1783080"/>
                </a:moveTo>
                <a:lnTo>
                  <a:pt x="1569720" y="1783080"/>
                </a:lnTo>
                <a:lnTo>
                  <a:pt x="1554480" y="0"/>
                </a:lnTo>
                <a:lnTo>
                  <a:pt x="2194560" y="0"/>
                </a:lnTo>
                <a:lnTo>
                  <a:pt x="2194560" y="1798320"/>
                </a:lnTo>
                <a:lnTo>
                  <a:pt x="5105400" y="1813560"/>
                </a:lnTo>
                <a:lnTo>
                  <a:pt x="5090160" y="15240"/>
                </a:lnTo>
                <a:lnTo>
                  <a:pt x="5775960" y="0"/>
                </a:lnTo>
                <a:lnTo>
                  <a:pt x="5791200" y="1783080"/>
                </a:lnTo>
                <a:lnTo>
                  <a:pt x="8427720" y="1783080"/>
                </a:lnTo>
                <a:lnTo>
                  <a:pt x="8427720" y="178308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AA204-A5AB-C0AA-E49E-9562EEA738E6}"/>
              </a:ext>
            </a:extLst>
          </p:cNvPr>
          <p:cNvSpPr txBox="1"/>
          <p:nvPr/>
        </p:nvSpPr>
        <p:spPr>
          <a:xfrm>
            <a:off x="3884574" y="7830924"/>
            <a:ext cx="19257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Camera 1</a:t>
            </a:r>
          </a:p>
          <a:p>
            <a:r>
              <a:rPr lang="en-US" sz="2400" dirty="0"/>
              <a:t>Triggered </a:t>
            </a:r>
          </a:p>
          <a:p>
            <a:r>
              <a:rPr lang="en-US" sz="2400" dirty="0"/>
              <a:t>On</a:t>
            </a:r>
          </a:p>
          <a:p>
            <a:r>
              <a:rPr lang="en-US" sz="2400" b="1" dirty="0"/>
              <a:t>Positive</a:t>
            </a:r>
            <a:r>
              <a:rPr lang="en-US" sz="2400" dirty="0"/>
              <a:t> slope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401A8-47E0-3393-5681-F283D1531173}"/>
              </a:ext>
            </a:extLst>
          </p:cNvPr>
          <p:cNvSpPr txBox="1"/>
          <p:nvPr/>
        </p:nvSpPr>
        <p:spPr>
          <a:xfrm>
            <a:off x="6096000" y="7781425"/>
            <a:ext cx="20507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Camera 2</a:t>
            </a:r>
          </a:p>
          <a:p>
            <a:r>
              <a:rPr lang="en-US" sz="2400" dirty="0"/>
              <a:t>Triggered </a:t>
            </a:r>
          </a:p>
          <a:p>
            <a:r>
              <a:rPr lang="en-US" sz="2400" dirty="0"/>
              <a:t>On</a:t>
            </a:r>
          </a:p>
          <a:p>
            <a:r>
              <a:rPr lang="en-US" sz="2400" b="1" dirty="0"/>
              <a:t>Negative</a:t>
            </a:r>
            <a:r>
              <a:rPr lang="en-US" sz="2400" dirty="0"/>
              <a:t> slope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3820C8-9370-5193-7C38-21D76F88690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986346" y="7364974"/>
            <a:ext cx="0" cy="464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1DED32-76E4-214A-F136-B49358B7F2CE}"/>
              </a:ext>
            </a:extLst>
          </p:cNvPr>
          <p:cNvCxnSpPr/>
          <p:nvPr/>
        </p:nvCxnSpPr>
        <p:spPr>
          <a:xfrm flipV="1">
            <a:off x="6108722" y="7395454"/>
            <a:ext cx="0" cy="433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006AFD-C53E-696A-80B3-12607C3555E1}"/>
              </a:ext>
            </a:extLst>
          </p:cNvPr>
          <p:cNvCxnSpPr/>
          <p:nvPr/>
        </p:nvCxnSpPr>
        <p:spPr>
          <a:xfrm>
            <a:off x="4834404" y="5219700"/>
            <a:ext cx="1274318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F47D04-E2F2-BF1E-F7F8-D6F359A6F6FC}"/>
              </a:ext>
            </a:extLst>
          </p:cNvPr>
          <p:cNvCxnSpPr>
            <a:cxnSpLocks/>
          </p:cNvCxnSpPr>
          <p:nvPr/>
        </p:nvCxnSpPr>
        <p:spPr>
          <a:xfrm>
            <a:off x="6204670" y="6057900"/>
            <a:ext cx="644453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Freeform 32">
            <a:extLst>
              <a:ext uri="{FF2B5EF4-FFF2-40B4-BE49-F238E27FC236}">
                <a16:creationId xmlns:a16="http://schemas.microsoft.com/office/drawing/2014/main" id="{21EE7ADC-D2AB-AFE3-F78B-8B52DC541BC9}"/>
              </a:ext>
            </a:extLst>
          </p:cNvPr>
          <p:cNvSpPr/>
          <p:nvPr/>
        </p:nvSpPr>
        <p:spPr>
          <a:xfrm rot="887923">
            <a:off x="-6525279" y="6244648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364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rot="887923">
            <a:off x="-6324933" y="5319088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F0EBC6DE-89EA-B468-CAC6-843F4CCB87D2}"/>
              </a:ext>
            </a:extLst>
          </p:cNvPr>
          <p:cNvSpPr txBox="1"/>
          <p:nvPr/>
        </p:nvSpPr>
        <p:spPr>
          <a:xfrm>
            <a:off x="304800" y="222341"/>
            <a:ext cx="16992600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Fast Imaging triggering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B432B9-A624-6CDB-235D-DDFEFB2D1C24}"/>
              </a:ext>
            </a:extLst>
          </p:cNvPr>
          <p:cNvSpPr/>
          <p:nvPr/>
        </p:nvSpPr>
        <p:spPr>
          <a:xfrm>
            <a:off x="6104737" y="4544677"/>
            <a:ext cx="15316200" cy="1813560"/>
          </a:xfrm>
          <a:custGeom>
            <a:avLst/>
            <a:gdLst>
              <a:gd name="connsiteX0" fmla="*/ 0 w 8427720"/>
              <a:gd name="connsiteY0" fmla="*/ 1783080 h 1813560"/>
              <a:gd name="connsiteX1" fmla="*/ 1569720 w 8427720"/>
              <a:gd name="connsiteY1" fmla="*/ 1783080 h 1813560"/>
              <a:gd name="connsiteX2" fmla="*/ 1554480 w 8427720"/>
              <a:gd name="connsiteY2" fmla="*/ 0 h 1813560"/>
              <a:gd name="connsiteX3" fmla="*/ 2194560 w 8427720"/>
              <a:gd name="connsiteY3" fmla="*/ 0 h 1813560"/>
              <a:gd name="connsiteX4" fmla="*/ 2194560 w 8427720"/>
              <a:gd name="connsiteY4" fmla="*/ 1798320 h 1813560"/>
              <a:gd name="connsiteX5" fmla="*/ 5105400 w 8427720"/>
              <a:gd name="connsiteY5" fmla="*/ 1813560 h 1813560"/>
              <a:gd name="connsiteX6" fmla="*/ 5090160 w 8427720"/>
              <a:gd name="connsiteY6" fmla="*/ 15240 h 1813560"/>
              <a:gd name="connsiteX7" fmla="*/ 5775960 w 8427720"/>
              <a:gd name="connsiteY7" fmla="*/ 0 h 1813560"/>
              <a:gd name="connsiteX8" fmla="*/ 5791200 w 8427720"/>
              <a:gd name="connsiteY8" fmla="*/ 1783080 h 1813560"/>
              <a:gd name="connsiteX9" fmla="*/ 8427720 w 8427720"/>
              <a:gd name="connsiteY9" fmla="*/ 1783080 h 1813560"/>
              <a:gd name="connsiteX10" fmla="*/ 8427720 w 8427720"/>
              <a:gd name="connsiteY10" fmla="*/ 178308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27720" h="1813560">
                <a:moveTo>
                  <a:pt x="0" y="1783080"/>
                </a:moveTo>
                <a:lnTo>
                  <a:pt x="1569720" y="1783080"/>
                </a:lnTo>
                <a:lnTo>
                  <a:pt x="1554480" y="0"/>
                </a:lnTo>
                <a:lnTo>
                  <a:pt x="2194560" y="0"/>
                </a:lnTo>
                <a:lnTo>
                  <a:pt x="2194560" y="1798320"/>
                </a:lnTo>
                <a:lnTo>
                  <a:pt x="5105400" y="1813560"/>
                </a:lnTo>
                <a:lnTo>
                  <a:pt x="5090160" y="15240"/>
                </a:lnTo>
                <a:lnTo>
                  <a:pt x="5775960" y="0"/>
                </a:lnTo>
                <a:lnTo>
                  <a:pt x="5791200" y="1783080"/>
                </a:lnTo>
                <a:lnTo>
                  <a:pt x="8427720" y="1783080"/>
                </a:lnTo>
                <a:lnTo>
                  <a:pt x="8427720" y="178308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401A8-47E0-3393-5681-F283D1531173}"/>
              </a:ext>
            </a:extLst>
          </p:cNvPr>
          <p:cNvSpPr txBox="1"/>
          <p:nvPr/>
        </p:nvSpPr>
        <p:spPr>
          <a:xfrm>
            <a:off x="7589673" y="8484088"/>
            <a:ext cx="136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Camera 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3820C8-9370-5193-7C38-21D76F88690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957483" y="6327757"/>
            <a:ext cx="0" cy="464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1DED32-76E4-214A-F136-B49358B7F2CE}"/>
              </a:ext>
            </a:extLst>
          </p:cNvPr>
          <p:cNvCxnSpPr/>
          <p:nvPr/>
        </p:nvCxnSpPr>
        <p:spPr>
          <a:xfrm flipV="1">
            <a:off x="10079859" y="6358237"/>
            <a:ext cx="0" cy="433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006AFD-C53E-696A-80B3-12607C3555E1}"/>
              </a:ext>
            </a:extLst>
          </p:cNvPr>
          <p:cNvCxnSpPr>
            <a:cxnSpLocks/>
          </p:cNvCxnSpPr>
          <p:nvPr/>
        </p:nvCxnSpPr>
        <p:spPr>
          <a:xfrm>
            <a:off x="8805541" y="4182483"/>
            <a:ext cx="140525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E07597-7274-74A7-C4B8-4E206EADACCD}"/>
              </a:ext>
            </a:extLst>
          </p:cNvPr>
          <p:cNvSpPr txBox="1"/>
          <p:nvPr/>
        </p:nvSpPr>
        <p:spPr>
          <a:xfrm>
            <a:off x="7589673" y="7377475"/>
            <a:ext cx="136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Camera 1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A02623EF-7F8B-543E-936D-399BFEBBD547}"/>
              </a:ext>
            </a:extLst>
          </p:cNvPr>
          <p:cNvSpPr/>
          <p:nvPr/>
        </p:nvSpPr>
        <p:spPr>
          <a:xfrm rot="887923">
            <a:off x="15773066" y="-10248718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B4846A-C9E4-9F72-3376-2CA9710255DB}"/>
              </a:ext>
            </a:extLst>
          </p:cNvPr>
          <p:cNvSpPr txBox="1"/>
          <p:nvPr/>
        </p:nvSpPr>
        <p:spPr>
          <a:xfrm>
            <a:off x="8924139" y="7398059"/>
            <a:ext cx="1155436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E530D-5998-29D5-5234-6923B97ADFF0}"/>
              </a:ext>
            </a:extLst>
          </p:cNvPr>
          <p:cNvSpPr txBox="1"/>
          <p:nvPr/>
        </p:nvSpPr>
        <p:spPr>
          <a:xfrm>
            <a:off x="8924138" y="8476956"/>
            <a:ext cx="1155436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CLOSED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517EC-513C-F816-EE4D-E6AA12B96897}"/>
              </a:ext>
            </a:extLst>
          </p:cNvPr>
          <p:cNvSpPr txBox="1"/>
          <p:nvPr/>
        </p:nvSpPr>
        <p:spPr>
          <a:xfrm>
            <a:off x="10079574" y="8476955"/>
            <a:ext cx="1122373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9B8AA4-D48D-7C52-822D-C6E43B316940}"/>
              </a:ext>
            </a:extLst>
          </p:cNvPr>
          <p:cNvSpPr txBox="1"/>
          <p:nvPr/>
        </p:nvSpPr>
        <p:spPr>
          <a:xfrm>
            <a:off x="10078282" y="7398059"/>
            <a:ext cx="227909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CLOSED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92224-A69E-3F3E-5F35-3470F47A7B60}"/>
              </a:ext>
            </a:extLst>
          </p:cNvPr>
          <p:cNvSpPr txBox="1"/>
          <p:nvPr/>
        </p:nvSpPr>
        <p:spPr>
          <a:xfrm>
            <a:off x="11201947" y="8476954"/>
            <a:ext cx="1155436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CLOSED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6F9FB-821E-1532-394C-324F8EA4C641}"/>
              </a:ext>
            </a:extLst>
          </p:cNvPr>
          <p:cNvSpPr txBox="1"/>
          <p:nvPr/>
        </p:nvSpPr>
        <p:spPr>
          <a:xfrm>
            <a:off x="12397618" y="6999187"/>
            <a:ext cx="22790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EEC8B3-17E6-7660-93D3-E21E418B3BF5}"/>
              </a:ext>
            </a:extLst>
          </p:cNvPr>
          <p:cNvSpPr txBox="1"/>
          <p:nvPr/>
        </p:nvSpPr>
        <p:spPr>
          <a:xfrm>
            <a:off x="12367150" y="8076845"/>
            <a:ext cx="22790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C25E0-046A-47AE-172C-F05784DF9A79}"/>
              </a:ext>
            </a:extLst>
          </p:cNvPr>
          <p:cNvSpPr/>
          <p:nvPr/>
        </p:nvSpPr>
        <p:spPr>
          <a:xfrm>
            <a:off x="12765937" y="3127359"/>
            <a:ext cx="9024946" cy="6400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12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rot="887923">
            <a:off x="-6324933" y="5319088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F0EBC6DE-89EA-B468-CAC6-843F4CCB87D2}"/>
              </a:ext>
            </a:extLst>
          </p:cNvPr>
          <p:cNvSpPr txBox="1"/>
          <p:nvPr/>
        </p:nvSpPr>
        <p:spPr>
          <a:xfrm>
            <a:off x="304800" y="222341"/>
            <a:ext cx="16992600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Fast Imaging triggering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B432B9-A624-6CDB-235D-DDFEFB2D1C24}"/>
              </a:ext>
            </a:extLst>
          </p:cNvPr>
          <p:cNvSpPr/>
          <p:nvPr/>
        </p:nvSpPr>
        <p:spPr>
          <a:xfrm>
            <a:off x="8208142" y="4398368"/>
            <a:ext cx="5523299" cy="1813560"/>
          </a:xfrm>
          <a:custGeom>
            <a:avLst/>
            <a:gdLst>
              <a:gd name="connsiteX0" fmla="*/ 0 w 8427720"/>
              <a:gd name="connsiteY0" fmla="*/ 1783080 h 1813560"/>
              <a:gd name="connsiteX1" fmla="*/ 1569720 w 8427720"/>
              <a:gd name="connsiteY1" fmla="*/ 1783080 h 1813560"/>
              <a:gd name="connsiteX2" fmla="*/ 1554480 w 8427720"/>
              <a:gd name="connsiteY2" fmla="*/ 0 h 1813560"/>
              <a:gd name="connsiteX3" fmla="*/ 2194560 w 8427720"/>
              <a:gd name="connsiteY3" fmla="*/ 0 h 1813560"/>
              <a:gd name="connsiteX4" fmla="*/ 2194560 w 8427720"/>
              <a:gd name="connsiteY4" fmla="*/ 1798320 h 1813560"/>
              <a:gd name="connsiteX5" fmla="*/ 5105400 w 8427720"/>
              <a:gd name="connsiteY5" fmla="*/ 1813560 h 1813560"/>
              <a:gd name="connsiteX6" fmla="*/ 5090160 w 8427720"/>
              <a:gd name="connsiteY6" fmla="*/ 15240 h 1813560"/>
              <a:gd name="connsiteX7" fmla="*/ 5775960 w 8427720"/>
              <a:gd name="connsiteY7" fmla="*/ 0 h 1813560"/>
              <a:gd name="connsiteX8" fmla="*/ 5791200 w 8427720"/>
              <a:gd name="connsiteY8" fmla="*/ 1783080 h 1813560"/>
              <a:gd name="connsiteX9" fmla="*/ 8427720 w 8427720"/>
              <a:gd name="connsiteY9" fmla="*/ 1783080 h 1813560"/>
              <a:gd name="connsiteX10" fmla="*/ 8427720 w 8427720"/>
              <a:gd name="connsiteY10" fmla="*/ 178308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27720" h="1813560">
                <a:moveTo>
                  <a:pt x="0" y="1783080"/>
                </a:moveTo>
                <a:lnTo>
                  <a:pt x="1569720" y="1783080"/>
                </a:lnTo>
                <a:lnTo>
                  <a:pt x="1554480" y="0"/>
                </a:lnTo>
                <a:lnTo>
                  <a:pt x="2194560" y="0"/>
                </a:lnTo>
                <a:lnTo>
                  <a:pt x="2194560" y="1798320"/>
                </a:lnTo>
                <a:lnTo>
                  <a:pt x="5105400" y="1813560"/>
                </a:lnTo>
                <a:lnTo>
                  <a:pt x="5090160" y="15240"/>
                </a:lnTo>
                <a:lnTo>
                  <a:pt x="5775960" y="0"/>
                </a:lnTo>
                <a:lnTo>
                  <a:pt x="5791200" y="1783080"/>
                </a:lnTo>
                <a:lnTo>
                  <a:pt x="8427720" y="1783080"/>
                </a:lnTo>
                <a:lnTo>
                  <a:pt x="8427720" y="178308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401A8-47E0-3393-5681-F283D1531173}"/>
              </a:ext>
            </a:extLst>
          </p:cNvPr>
          <p:cNvSpPr txBox="1"/>
          <p:nvPr/>
        </p:nvSpPr>
        <p:spPr>
          <a:xfrm>
            <a:off x="5456890" y="8476952"/>
            <a:ext cx="136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Camera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1DED32-76E4-214A-F136-B49358B7F2CE}"/>
              </a:ext>
            </a:extLst>
          </p:cNvPr>
          <p:cNvCxnSpPr/>
          <p:nvPr/>
        </p:nvCxnSpPr>
        <p:spPr>
          <a:xfrm flipV="1">
            <a:off x="9677400" y="6286949"/>
            <a:ext cx="0" cy="433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006AFD-C53E-696A-80B3-12607C3555E1}"/>
              </a:ext>
            </a:extLst>
          </p:cNvPr>
          <p:cNvCxnSpPr>
            <a:cxnSpLocks/>
          </p:cNvCxnSpPr>
          <p:nvPr/>
        </p:nvCxnSpPr>
        <p:spPr>
          <a:xfrm>
            <a:off x="9144000" y="4182483"/>
            <a:ext cx="5334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E07597-7274-74A7-C4B8-4E206EADACCD}"/>
              </a:ext>
            </a:extLst>
          </p:cNvPr>
          <p:cNvSpPr txBox="1"/>
          <p:nvPr/>
        </p:nvSpPr>
        <p:spPr>
          <a:xfrm>
            <a:off x="5456890" y="7398059"/>
            <a:ext cx="136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Camera 1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A02623EF-7F8B-543E-936D-399BFEBBD547}"/>
              </a:ext>
            </a:extLst>
          </p:cNvPr>
          <p:cNvSpPr/>
          <p:nvPr/>
        </p:nvSpPr>
        <p:spPr>
          <a:xfrm rot="887923">
            <a:off x="15773066" y="-10248718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B4846A-C9E4-9F72-3376-2CA9710255DB}"/>
              </a:ext>
            </a:extLst>
          </p:cNvPr>
          <p:cNvSpPr txBox="1"/>
          <p:nvPr/>
        </p:nvSpPr>
        <p:spPr>
          <a:xfrm>
            <a:off x="8924139" y="7398059"/>
            <a:ext cx="1155436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E530D-5998-29D5-5234-6923B97ADFF0}"/>
              </a:ext>
            </a:extLst>
          </p:cNvPr>
          <p:cNvSpPr txBox="1"/>
          <p:nvPr/>
        </p:nvSpPr>
        <p:spPr>
          <a:xfrm>
            <a:off x="7238406" y="8476956"/>
            <a:ext cx="243899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CLOSED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517EC-513C-F816-EE4D-E6AA12B96897}"/>
              </a:ext>
            </a:extLst>
          </p:cNvPr>
          <p:cNvSpPr txBox="1"/>
          <p:nvPr/>
        </p:nvSpPr>
        <p:spPr>
          <a:xfrm>
            <a:off x="9665869" y="8476953"/>
            <a:ext cx="1122373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9B8AA4-D48D-7C52-822D-C6E43B316940}"/>
              </a:ext>
            </a:extLst>
          </p:cNvPr>
          <p:cNvSpPr txBox="1"/>
          <p:nvPr/>
        </p:nvSpPr>
        <p:spPr>
          <a:xfrm>
            <a:off x="10078282" y="7398059"/>
            <a:ext cx="1491925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CLOSED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92224-A69E-3F3E-5F35-3470F47A7B60}"/>
              </a:ext>
            </a:extLst>
          </p:cNvPr>
          <p:cNvSpPr txBox="1"/>
          <p:nvPr/>
        </p:nvSpPr>
        <p:spPr>
          <a:xfrm>
            <a:off x="10786479" y="8476953"/>
            <a:ext cx="1253122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CLOSED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6F9FB-821E-1532-394C-324F8EA4C641}"/>
              </a:ext>
            </a:extLst>
          </p:cNvPr>
          <p:cNvSpPr txBox="1"/>
          <p:nvPr/>
        </p:nvSpPr>
        <p:spPr>
          <a:xfrm>
            <a:off x="13195037" y="6984670"/>
            <a:ext cx="22790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EEC8B3-17E6-7660-93D3-E21E418B3BF5}"/>
              </a:ext>
            </a:extLst>
          </p:cNvPr>
          <p:cNvSpPr txBox="1"/>
          <p:nvPr/>
        </p:nvSpPr>
        <p:spPr>
          <a:xfrm>
            <a:off x="13195037" y="8076842"/>
            <a:ext cx="22790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83E7B7-EC9F-2653-C06E-1CA7ED94BCE5}"/>
              </a:ext>
            </a:extLst>
          </p:cNvPr>
          <p:cNvCxnSpPr>
            <a:cxnSpLocks/>
          </p:cNvCxnSpPr>
          <p:nvPr/>
        </p:nvCxnSpPr>
        <p:spPr>
          <a:xfrm flipV="1">
            <a:off x="9252164" y="6286948"/>
            <a:ext cx="0" cy="433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3FFA0E-30F8-4DDF-B4B6-EC085E30341C}"/>
              </a:ext>
            </a:extLst>
          </p:cNvPr>
          <p:cNvSpPr txBox="1"/>
          <p:nvPr/>
        </p:nvSpPr>
        <p:spPr>
          <a:xfrm>
            <a:off x="7238406" y="7398059"/>
            <a:ext cx="169574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CLOSED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22708-2939-87C1-47D1-0825D809823A}"/>
              </a:ext>
            </a:extLst>
          </p:cNvPr>
          <p:cNvSpPr txBox="1"/>
          <p:nvPr/>
        </p:nvSpPr>
        <p:spPr>
          <a:xfrm>
            <a:off x="11570207" y="7409183"/>
            <a:ext cx="1155436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88588-B0DC-0A9C-A611-05ED5F459D1A}"/>
              </a:ext>
            </a:extLst>
          </p:cNvPr>
          <p:cNvSpPr txBox="1"/>
          <p:nvPr/>
        </p:nvSpPr>
        <p:spPr>
          <a:xfrm>
            <a:off x="12039601" y="8476951"/>
            <a:ext cx="1155436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OPEN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B8DEEE1-29DF-A186-BAC1-26CA577EE162}"/>
              </a:ext>
            </a:extLst>
          </p:cNvPr>
          <p:cNvCxnSpPr>
            <a:cxnSpLocks/>
          </p:cNvCxnSpPr>
          <p:nvPr/>
        </p:nvCxnSpPr>
        <p:spPr>
          <a:xfrm flipV="1">
            <a:off x="9665869" y="7409183"/>
            <a:ext cx="11531" cy="152943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4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1E8E93ED-BCCF-68C3-2D65-4A8D4F87E54B}"/>
              </a:ext>
            </a:extLst>
          </p:cNvPr>
          <p:cNvSpPr txBox="1"/>
          <p:nvPr/>
        </p:nvSpPr>
        <p:spPr>
          <a:xfrm>
            <a:off x="304800" y="2042944"/>
            <a:ext cx="905920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</a:rPr>
              <a:t>Video assembly</a:t>
            </a:r>
          </a:p>
        </p:txBody>
      </p:sp>
      <p:grpSp>
        <p:nvGrpSpPr>
          <p:cNvPr id="36" name="Group 8">
            <a:extLst>
              <a:ext uri="{FF2B5EF4-FFF2-40B4-BE49-F238E27FC236}">
                <a16:creationId xmlns:a16="http://schemas.microsoft.com/office/drawing/2014/main" id="{1C76F0B6-DEF1-4DEF-F268-2B952C3A653E}"/>
              </a:ext>
            </a:extLst>
          </p:cNvPr>
          <p:cNvGrpSpPr/>
          <p:nvPr/>
        </p:nvGrpSpPr>
        <p:grpSpPr>
          <a:xfrm>
            <a:off x="2142191" y="3396305"/>
            <a:ext cx="7535209" cy="5404796"/>
            <a:chOff x="0" y="0"/>
            <a:chExt cx="3682024" cy="746746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BE16E527-2C95-2135-F914-731EE369E3FE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83025851-6C4B-F5D2-5E15-D56A58703F1B}"/>
                </a:ext>
              </a:extLst>
            </p:cNvPr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18">
            <a:extLst>
              <a:ext uri="{FF2B5EF4-FFF2-40B4-BE49-F238E27FC236}">
                <a16:creationId xmlns:a16="http://schemas.microsoft.com/office/drawing/2014/main" id="{52B34026-2439-BD7F-23C9-5BFB69009B13}"/>
              </a:ext>
            </a:extLst>
          </p:cNvPr>
          <p:cNvSpPr txBox="1"/>
          <p:nvPr/>
        </p:nvSpPr>
        <p:spPr>
          <a:xfrm>
            <a:off x="2362201" y="3624744"/>
            <a:ext cx="7162800" cy="5547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rgbClr val="231F20"/>
                </a:solidFill>
                <a:latin typeface="DM Sans"/>
              </a:rPr>
              <a:t>The video is recorded as a series of pictures from cameras A and B.</a:t>
            </a: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rgbClr val="231F20"/>
                </a:solidFill>
                <a:latin typeface="DM Sans"/>
              </a:rPr>
              <a:t>Camera A’s images are taken as is, while camera B’s images are mirrored. Due to the light being reflected off of the beam splitter the images are flipped.</a:t>
            </a: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rgbClr val="231F20"/>
                </a:solidFill>
                <a:latin typeface="DM Sans"/>
              </a:rPr>
              <a:t>The pictures are then ordered so that the frames alternate between pictures taken from camera A and pictures of camera B</a:t>
            </a: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rgbClr val="231F20"/>
                </a:solidFill>
                <a:latin typeface="DM Sans"/>
              </a:rPr>
              <a:t>A code was written in order to achieve this.</a:t>
            </a: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95A5655-2E55-1A7A-8ACC-BB848BBAD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10" y="3394342"/>
            <a:ext cx="7162800" cy="5406759"/>
          </a:xfrm>
          <a:prstGeom prst="rect">
            <a:avLst/>
          </a:prstGeom>
        </p:spPr>
      </p:pic>
      <p:sp>
        <p:nvSpPr>
          <p:cNvPr id="2" name="TextBox 17">
            <a:extLst>
              <a:ext uri="{FF2B5EF4-FFF2-40B4-BE49-F238E27FC236}">
                <a16:creationId xmlns:a16="http://schemas.microsoft.com/office/drawing/2014/main" id="{A1CDF290-E429-0DF0-224A-7EB0651A6853}"/>
              </a:ext>
            </a:extLst>
          </p:cNvPr>
          <p:cNvSpPr txBox="1"/>
          <p:nvPr/>
        </p:nvSpPr>
        <p:spPr>
          <a:xfrm>
            <a:off x="304800" y="222341"/>
            <a:ext cx="16992600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Fast Imaging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79721" y="-479583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0" y="419100"/>
            <a:ext cx="177546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STEP 2: Stereoscopic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BCC60-8CD1-0725-2A5E-B1264BDCA316}"/>
              </a:ext>
            </a:extLst>
          </p:cNvPr>
          <p:cNvSpPr txBox="1"/>
          <p:nvPr/>
        </p:nvSpPr>
        <p:spPr>
          <a:xfrm>
            <a:off x="503597" y="4533900"/>
            <a:ext cx="548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Challenge is to determine the position of a point in three dimensions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uperhero male Head">
                <a:extLst>
                  <a:ext uri="{FF2B5EF4-FFF2-40B4-BE49-F238E27FC236}">
                    <a16:creationId xmlns:a16="http://schemas.microsoft.com/office/drawing/2014/main" id="{323C2999-03AD-E67A-B09A-85F5F2229F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785905"/>
                  </p:ext>
                </p:extLst>
              </p:nvPr>
            </p:nvGraphicFramePr>
            <p:xfrm>
              <a:off x="6577758" y="3493218"/>
              <a:ext cx="4599082" cy="54628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99082" cy="5462868"/>
                    </a:xfrm>
                    <a:prstGeom prst="rect">
                      <a:avLst/>
                    </a:prstGeom>
                  </am3d:spPr>
                  <am3d:camera>
                    <am3d:pos x="0" y="0" z="764603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030118" d="1000000"/>
                    <am3d:preTrans dx="211822" dy="-18049485" dz="95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07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uperhero male Head">
                <a:extLst>
                  <a:ext uri="{FF2B5EF4-FFF2-40B4-BE49-F238E27FC236}">
                    <a16:creationId xmlns:a16="http://schemas.microsoft.com/office/drawing/2014/main" id="{323C2999-03AD-E67A-B09A-85F5F2229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7758" y="3493218"/>
                <a:ext cx="4599082" cy="5462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etal Ball">
                <a:extLst>
                  <a:ext uri="{FF2B5EF4-FFF2-40B4-BE49-F238E27FC236}">
                    <a16:creationId xmlns:a16="http://schemas.microsoft.com/office/drawing/2014/main" id="{4FE84EA4-3564-EAA6-C326-29D27EC473B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75037912"/>
                  </p:ext>
                </p:extLst>
              </p:nvPr>
            </p:nvGraphicFramePr>
            <p:xfrm>
              <a:off x="1981200" y="12153900"/>
              <a:ext cx="1265597" cy="7239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65597" cy="72390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20" d="1000000"/>
                    <am3d:preTrans dx="0" dy="-17799" dz="1132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95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etal Ball">
                <a:extLst>
                  <a:ext uri="{FF2B5EF4-FFF2-40B4-BE49-F238E27FC236}">
                    <a16:creationId xmlns:a16="http://schemas.microsoft.com/office/drawing/2014/main" id="{4FE84EA4-3564-EAA6-C326-29D27EC473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1200" y="12153900"/>
                <a:ext cx="1265597" cy="7239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12">
            <a:extLst>
              <a:ext uri="{FF2B5EF4-FFF2-40B4-BE49-F238E27FC236}">
                <a16:creationId xmlns:a16="http://schemas.microsoft.com/office/drawing/2014/main" id="{F54A2B35-820C-B760-3E31-7BD48D63A967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MATHEMATICAL BASIS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79721" y="-479583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0" y="419100"/>
            <a:ext cx="177546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STEP 2: Stereoscopic detection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uperhero male Head">
                <a:extLst>
                  <a:ext uri="{FF2B5EF4-FFF2-40B4-BE49-F238E27FC236}">
                    <a16:creationId xmlns:a16="http://schemas.microsoft.com/office/drawing/2014/main" id="{323C2999-03AD-E67A-B09A-85F5F2229F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9642825"/>
                  </p:ext>
                </p:extLst>
              </p:nvPr>
            </p:nvGraphicFramePr>
            <p:xfrm>
              <a:off x="12132684" y="1285864"/>
              <a:ext cx="4694072" cy="566526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694072" cy="5665260"/>
                    </a:xfrm>
                    <a:prstGeom prst="rect">
                      <a:avLst/>
                    </a:prstGeom>
                  </am3d:spPr>
                  <am3d:camera>
                    <am3d:pos x="0" y="0" z="764603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030118" d="1000000"/>
                    <am3d:preTrans dx="211822" dy="-18049485" dz="9582"/>
                    <am3d:scale>
                      <am3d:sx n="1000000" d="1000000"/>
                      <am3d:sy n="1000000" d="1000000"/>
                      <am3d:sz n="1000000" d="1000000"/>
                    </am3d:scale>
                    <am3d:rot ax="981250" ay="-1441812" az="-4088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07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uperhero male Head">
                <a:extLst>
                  <a:ext uri="{FF2B5EF4-FFF2-40B4-BE49-F238E27FC236}">
                    <a16:creationId xmlns:a16="http://schemas.microsoft.com/office/drawing/2014/main" id="{323C2999-03AD-E67A-B09A-85F5F2229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32684" y="1285864"/>
                <a:ext cx="4694072" cy="566526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8045CF-F04A-CF13-CE46-5BE52ACF0D27}"/>
              </a:ext>
            </a:extLst>
          </p:cNvPr>
          <p:cNvCxnSpPr>
            <a:cxnSpLocks/>
          </p:cNvCxnSpPr>
          <p:nvPr/>
        </p:nvCxnSpPr>
        <p:spPr>
          <a:xfrm>
            <a:off x="6477000" y="8115300"/>
            <a:ext cx="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D7EC18-C7D7-D3B7-7730-D5AEC8507ED1}"/>
              </a:ext>
            </a:extLst>
          </p:cNvPr>
          <p:cNvCxnSpPr>
            <a:cxnSpLocks/>
          </p:cNvCxnSpPr>
          <p:nvPr/>
        </p:nvCxnSpPr>
        <p:spPr>
          <a:xfrm>
            <a:off x="6477000" y="8115300"/>
            <a:ext cx="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etal Ball">
                <a:extLst>
                  <a:ext uri="{FF2B5EF4-FFF2-40B4-BE49-F238E27FC236}">
                    <a16:creationId xmlns:a16="http://schemas.microsoft.com/office/drawing/2014/main" id="{0D6ED740-1B04-AB24-85F8-B19A92E71C0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6165080"/>
                  </p:ext>
                </p:extLst>
              </p:nvPr>
            </p:nvGraphicFramePr>
            <p:xfrm>
              <a:off x="4724400" y="7658100"/>
              <a:ext cx="2442971" cy="17145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42971" cy="171450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20" d="1000000"/>
                    <am3d:preTrans dx="0" dy="-17799" dz="1132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678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etal Ball">
                <a:extLst>
                  <a:ext uri="{FF2B5EF4-FFF2-40B4-BE49-F238E27FC236}">
                    <a16:creationId xmlns:a16="http://schemas.microsoft.com/office/drawing/2014/main" id="{0D6ED740-1B04-AB24-85F8-B19A92E71C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24400" y="7658100"/>
                <a:ext cx="2442971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2">
            <a:extLst>
              <a:ext uri="{FF2B5EF4-FFF2-40B4-BE49-F238E27FC236}">
                <a16:creationId xmlns:a16="http://schemas.microsoft.com/office/drawing/2014/main" id="{FBE2987B-B8A9-E350-00A9-C91CE5202AD5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MATHEMATICAL BASIS</a:t>
            </a:r>
          </a:p>
        </p:txBody>
      </p:sp>
    </p:spTree>
    <p:extLst>
      <p:ext uri="{BB962C8B-B14F-4D97-AF65-F5344CB8AC3E}">
        <p14:creationId xmlns:p14="http://schemas.microsoft.com/office/powerpoint/2010/main" val="314022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79721" y="-479583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0" y="419100"/>
            <a:ext cx="177546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STEP 2: Stereoscopic detection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uperhero male Head">
                <a:extLst>
                  <a:ext uri="{FF2B5EF4-FFF2-40B4-BE49-F238E27FC236}">
                    <a16:creationId xmlns:a16="http://schemas.microsoft.com/office/drawing/2014/main" id="{323C2999-03AD-E67A-B09A-85F5F2229F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132684" y="1285864"/>
              <a:ext cx="4694072" cy="566526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694072" cy="5665260"/>
                    </a:xfrm>
                    <a:prstGeom prst="rect">
                      <a:avLst/>
                    </a:prstGeom>
                  </am3d:spPr>
                  <am3d:camera>
                    <am3d:pos x="0" y="0" z="764603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030118" d="1000000"/>
                    <am3d:preTrans dx="211822" dy="-18049485" dz="9582"/>
                    <am3d:scale>
                      <am3d:sx n="1000000" d="1000000"/>
                      <am3d:sy n="1000000" d="1000000"/>
                      <am3d:sz n="1000000" d="1000000"/>
                    </am3d:scale>
                    <am3d:rot ax="981250" ay="-1441812" az="-4088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07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uperhero male Head">
                <a:extLst>
                  <a:ext uri="{FF2B5EF4-FFF2-40B4-BE49-F238E27FC236}">
                    <a16:creationId xmlns:a16="http://schemas.microsoft.com/office/drawing/2014/main" id="{323C2999-03AD-E67A-B09A-85F5F2229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32684" y="1285864"/>
                <a:ext cx="4694072" cy="5665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etal Ball">
                <a:extLst>
                  <a:ext uri="{FF2B5EF4-FFF2-40B4-BE49-F238E27FC236}">
                    <a16:creationId xmlns:a16="http://schemas.microsoft.com/office/drawing/2014/main" id="{0D6ED740-1B04-AB24-85F8-B19A92E71C04}"/>
                  </a:ext>
                </a:extLst>
              </p:cNvPr>
              <p:cNvGraphicFramePr/>
              <p:nvPr/>
            </p:nvGraphicFramePr>
            <p:xfrm>
              <a:off x="4724400" y="7658100"/>
              <a:ext cx="2442971" cy="17145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42971" cy="171450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20" d="1000000"/>
                    <am3d:preTrans dx="0" dy="-17799" dz="1132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678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etal Ball">
                <a:extLst>
                  <a:ext uri="{FF2B5EF4-FFF2-40B4-BE49-F238E27FC236}">
                    <a16:creationId xmlns:a16="http://schemas.microsoft.com/office/drawing/2014/main" id="{0D6ED740-1B04-AB24-85F8-B19A92E71C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24400" y="7658100"/>
                <a:ext cx="2442971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8045CF-F04A-CF13-CE46-5BE52ACF0D27}"/>
              </a:ext>
            </a:extLst>
          </p:cNvPr>
          <p:cNvCxnSpPr>
            <a:cxnSpLocks/>
          </p:cNvCxnSpPr>
          <p:nvPr/>
        </p:nvCxnSpPr>
        <p:spPr>
          <a:xfrm flipH="1">
            <a:off x="6477000" y="4229100"/>
            <a:ext cx="6934200" cy="38862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D7EC18-C7D7-D3B7-7730-D5AEC8507ED1}"/>
              </a:ext>
            </a:extLst>
          </p:cNvPr>
          <p:cNvCxnSpPr>
            <a:cxnSpLocks/>
          </p:cNvCxnSpPr>
          <p:nvPr/>
        </p:nvCxnSpPr>
        <p:spPr>
          <a:xfrm flipH="1">
            <a:off x="6477000" y="4381500"/>
            <a:ext cx="7848600" cy="37338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extBox 12">
            <a:extLst>
              <a:ext uri="{FF2B5EF4-FFF2-40B4-BE49-F238E27FC236}">
                <a16:creationId xmlns:a16="http://schemas.microsoft.com/office/drawing/2014/main" id="{0FE4D43E-F1E3-0BFB-0948-83E47F288158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MATHEMATICAL BASIS</a:t>
            </a:r>
          </a:p>
        </p:txBody>
      </p:sp>
    </p:spTree>
    <p:extLst>
      <p:ext uri="{BB962C8B-B14F-4D97-AF65-F5344CB8AC3E}">
        <p14:creationId xmlns:p14="http://schemas.microsoft.com/office/powerpoint/2010/main" val="382986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79721" y="-479583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0" y="419100"/>
            <a:ext cx="177546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STEP 2: Stereoscopic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CFDB1-6D71-96FD-30E8-ECE290CCE0C3}"/>
                  </a:ext>
                </a:extLst>
              </p:cNvPr>
              <p:cNvSpPr txBox="1"/>
              <p:nvPr/>
            </p:nvSpPr>
            <p:spPr>
              <a:xfrm>
                <a:off x="799212" y="3972845"/>
                <a:ext cx="7506588" cy="5891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500" i="1" dirty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50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3500" i="1" dirty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sz="3500" b="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b="0" i="1" dirty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b="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500" b="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3500" b="0" i="1" dirty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3500" i="1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  <a:effectLst/>
                    <a:latin typeface="DM Sans" pitchFamily="2" charset="0"/>
                  </a:rPr>
                  <a:t> </a:t>
                </a:r>
                <a:r>
                  <a:rPr lang="en-US" sz="3500" i="1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&amp;</a:t>
                </a:r>
                <a:r>
                  <a:rPr lang="en-US" sz="3500" i="1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  <a:effectLst/>
                    <a:latin typeface="DM San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500" b="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500" i="1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i="1" dirty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 dirty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500" b="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3500" i="1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sz="35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i="1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i="1" dirty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 dirty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500" b="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3500" i="1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3500" i="1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  <a:effectLst/>
                    <a:latin typeface="DM Sans" pitchFamily="2" charset="0"/>
                  </a:rPr>
                  <a:t> </a:t>
                </a:r>
              </a:p>
              <a:p>
                <a:endParaRPr lang="en-US" sz="10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  <a:latin typeface="DM Sans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500" b="0" i="1" dirty="0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500" b="0" i="1" dirty="0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500" b="0" i="1" dirty="0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500" b="0" i="1" dirty="0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3500" i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  <a:latin typeface="DM Sans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5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500" i="1" dirty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5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500" i="1" dirty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5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DM Sans" pitchFamily="2" charset="0"/>
                </a:endParaRPr>
              </a:p>
              <a:p>
                <a:endParaRPr lang="en-US" sz="10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DM Sans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b="0" i="1" dirty="0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500" b="0" i="1" dirty="0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5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5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500" b="0" i="1" dirty="0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500" b="0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500" b="0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5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5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500" b="0" i="1" dirty="0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500" b="0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500" b="0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5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DM Sans" pitchFamily="2" charset="0"/>
                </a:endParaRPr>
              </a:p>
              <a:p>
                <a:endParaRPr lang="en-US" sz="10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DM Sans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sz="35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5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sz="3500" i="1" dirty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500" i="1" dirty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sz="3500" i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DM Sans" pitchFamily="2" charset="0"/>
                </a:endParaRPr>
              </a:p>
              <a:p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  <a:latin typeface="DM Sans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CFDB1-6D71-96FD-30E8-ECE290CCE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12" y="3972845"/>
                <a:ext cx="7506588" cy="5891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DB9251E-9542-7A91-067B-40365DE61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8" y="3318099"/>
            <a:ext cx="8497190" cy="6736902"/>
          </a:xfrm>
          <a:prstGeom prst="rect">
            <a:avLst/>
          </a:prstGeom>
        </p:spPr>
      </p:pic>
      <p:sp>
        <p:nvSpPr>
          <p:cNvPr id="2" name="TextBox 12">
            <a:extLst>
              <a:ext uri="{FF2B5EF4-FFF2-40B4-BE49-F238E27FC236}">
                <a16:creationId xmlns:a16="http://schemas.microsoft.com/office/drawing/2014/main" id="{EDEBF875-F9A0-2069-E7FD-AB9443501E43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MATHEMATICAL BASIS</a:t>
            </a:r>
          </a:p>
        </p:txBody>
      </p:sp>
    </p:spTree>
    <p:extLst>
      <p:ext uri="{BB962C8B-B14F-4D97-AF65-F5344CB8AC3E}">
        <p14:creationId xmlns:p14="http://schemas.microsoft.com/office/powerpoint/2010/main" val="427499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6A7A6-51E4-6081-97A0-783611490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318099"/>
            <a:ext cx="8555617" cy="6702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57F44B-0801-525D-F142-AE074BA647C3}"/>
                  </a:ext>
                </a:extLst>
              </p:cNvPr>
              <p:cNvSpPr txBox="1"/>
              <p:nvPr/>
            </p:nvSpPr>
            <p:spPr>
              <a:xfrm>
                <a:off x="510524" y="3762218"/>
                <a:ext cx="8174617" cy="5509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500" i="1" dirty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b="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50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3500" i="1" dirty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sz="3500" b="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b="0" i="1" dirty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b="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500" b="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3500" b="0" i="1" dirty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3500" i="1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  <a:effectLst/>
                    <a:latin typeface="Cambria Math" panose="02040503050406030204" pitchFamily="18" charset="0"/>
                  </a:rPr>
                  <a:t>  &amp;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i="1" dirty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 dirty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500" b="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3500" i="1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sz="35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i="1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i="1" dirty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 dirty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500" b="0" i="1" dirty="0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3500" i="1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3500" i="1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10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500" b="0" i="1" dirty="0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500" b="0" i="1" dirty="0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500" b="0" i="1" dirty="0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500" b="0" i="1" dirty="0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3500" i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5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500" i="1" dirty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5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500" i="1" dirty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5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endParaRPr lang="en-US" sz="10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𝑋𝐿</m:t>
                      </m:r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500" b="0" i="1" dirty="0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5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5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500" b="0" i="1" dirty="0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500" b="0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500" b="0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5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5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500" b="0" i="1" dirty="0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500" b="0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500" b="0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5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endParaRPr lang="en-US" sz="10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sz="35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5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500" i="1" dirty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500" i="1" dirty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3500" i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endParaRPr lang="en-US" sz="10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57F44B-0801-525D-F142-AE074BA6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24" y="3762218"/>
                <a:ext cx="8174617" cy="5509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6">
            <a:extLst>
              <a:ext uri="{FF2B5EF4-FFF2-40B4-BE49-F238E27FC236}">
                <a16:creationId xmlns:a16="http://schemas.microsoft.com/office/drawing/2014/main" id="{31FF8C48-128A-806C-C030-1F87C2F7AA2B}"/>
              </a:ext>
            </a:extLst>
          </p:cNvPr>
          <p:cNvSpPr/>
          <p:nvPr/>
        </p:nvSpPr>
        <p:spPr>
          <a:xfrm>
            <a:off x="14479721" y="-479583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195BB9-AD35-1CAA-8400-244DF80AEEAC}"/>
                  </a:ext>
                </a:extLst>
              </p:cNvPr>
              <p:cNvSpPr txBox="1"/>
              <p:nvPr/>
            </p:nvSpPr>
            <p:spPr>
              <a:xfrm>
                <a:off x="-381000" y="9242257"/>
                <a:ext cx="124760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216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Valid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216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216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800" b="0" i="1" u="none" strike="noStrike" kern="1200" cap="none" spc="216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  <m:r>
                      <a:rPr kumimoji="0" lang="en-US" sz="1800" b="0" i="1" u="none" strike="noStrike" kern="1200" cap="none" spc="216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  <m:sSub>
                      <m:sSubPr>
                        <m:ctrlPr>
                          <a:rPr kumimoji="0" lang="en-US" sz="1800" b="0" i="1" u="none" strike="noStrike" kern="1200" cap="none" spc="216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216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800" b="0" i="1" u="none" strike="noStrike" kern="1200" cap="none" spc="216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800" dirty="0">
                    <a:ln>
                      <a:solidFill>
                        <a:sysClr val="windowText" lastClr="000000"/>
                      </a:solidFill>
                    </a:ln>
                    <a:effectLst/>
                  </a:rPr>
                  <a:t> </a:t>
                </a:r>
                <a:r>
                  <a:rPr lang="en-US" sz="1800" spc="216" dirty="0">
                    <a:solidFill>
                      <a:prstClr val="black"/>
                    </a:solidFill>
                    <a:latin typeface="DM Sans"/>
                  </a:rPr>
                  <a:t>due to the absolute value </a:t>
                </a:r>
                <a14:m>
                  <m:oMath xmlns:m="http://schemas.openxmlformats.org/officeDocument/2006/math">
                    <m:r>
                      <a:rPr lang="en-US" sz="1800" b="0" i="1" spc="216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pc="216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pc="216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pc="216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pc="216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pc="216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pc="216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pc="216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pc="216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dirty="0">
                    <a:ln>
                      <a:solidFill>
                        <a:sysClr val="windowText" lastClr="000000"/>
                      </a:solidFill>
                    </a:ln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195BB9-AD35-1CAA-8400-244DF80A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9242257"/>
                <a:ext cx="12476018" cy="523220"/>
              </a:xfrm>
              <a:prstGeom prst="rect">
                <a:avLst/>
              </a:prstGeom>
              <a:blipFill>
                <a:blip r:embed="rId6"/>
                <a:stretch>
                  <a:fillRect b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2">
            <a:extLst>
              <a:ext uri="{FF2B5EF4-FFF2-40B4-BE49-F238E27FC236}">
                <a16:creationId xmlns:a16="http://schemas.microsoft.com/office/drawing/2014/main" id="{4F7175A6-74C4-FFB9-9A5C-012AB3A5DB4F}"/>
              </a:ext>
            </a:extLst>
          </p:cNvPr>
          <p:cNvSpPr txBox="1"/>
          <p:nvPr/>
        </p:nvSpPr>
        <p:spPr>
          <a:xfrm>
            <a:off x="0" y="419100"/>
            <a:ext cx="177546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STEP 2: Stereoscopic detection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C4835EC-0E24-6949-684C-F3FF7DB16774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MATHEMATICAL BASIS</a:t>
            </a:r>
          </a:p>
        </p:txBody>
      </p:sp>
    </p:spTree>
    <p:extLst>
      <p:ext uri="{BB962C8B-B14F-4D97-AF65-F5344CB8AC3E}">
        <p14:creationId xmlns:p14="http://schemas.microsoft.com/office/powerpoint/2010/main" val="4725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6546E-4A1E-17B1-3B46-7185F68CD479}"/>
                  </a:ext>
                </a:extLst>
              </p:cNvPr>
              <p:cNvSpPr txBox="1"/>
              <p:nvPr/>
            </p:nvSpPr>
            <p:spPr>
              <a:xfrm>
                <a:off x="3082006" y="5884527"/>
                <a:ext cx="2903744" cy="1102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3500" i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6546E-4A1E-17B1-3B46-7185F68CD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06" y="5884527"/>
                <a:ext cx="2903744" cy="1102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5CF79A-BB5C-8DDF-53F1-139F58959158}"/>
                  </a:ext>
                </a:extLst>
              </p:cNvPr>
              <p:cNvSpPr txBox="1"/>
              <p:nvPr/>
            </p:nvSpPr>
            <p:spPr>
              <a:xfrm>
                <a:off x="11966352" y="5884526"/>
                <a:ext cx="2815001" cy="1102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5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500" b="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3500" i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5CF79A-BB5C-8DDF-53F1-139F58959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6352" y="5884526"/>
                <a:ext cx="2815001" cy="11028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8">
            <a:extLst>
              <a:ext uri="{FF2B5EF4-FFF2-40B4-BE49-F238E27FC236}">
                <a16:creationId xmlns:a16="http://schemas.microsoft.com/office/drawing/2014/main" id="{AE3670ED-67C2-DB32-55BF-8C5832BE31A1}"/>
              </a:ext>
            </a:extLst>
          </p:cNvPr>
          <p:cNvSpPr txBox="1"/>
          <p:nvPr/>
        </p:nvSpPr>
        <p:spPr>
          <a:xfrm>
            <a:off x="0" y="4115291"/>
            <a:ext cx="9144000" cy="426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50"/>
              </a:lnSpc>
              <a:spcBef>
                <a:spcPct val="0"/>
              </a:spcBef>
            </a:pPr>
            <a:r>
              <a:rPr lang="en-US" sz="3500" spc="216" dirty="0">
                <a:solidFill>
                  <a:srgbClr val="231F20"/>
                </a:solidFill>
                <a:latin typeface="DM Sans"/>
              </a:rPr>
              <a:t>X coordinate w.r.t camera L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047B82F4-8911-CCFD-1D19-AEB41B25ADF0}"/>
              </a:ext>
            </a:extLst>
          </p:cNvPr>
          <p:cNvSpPr txBox="1"/>
          <p:nvPr/>
        </p:nvSpPr>
        <p:spPr>
          <a:xfrm>
            <a:off x="9143996" y="4116953"/>
            <a:ext cx="9144000" cy="426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50"/>
              </a:lnSpc>
              <a:spcBef>
                <a:spcPct val="0"/>
              </a:spcBef>
            </a:pPr>
            <a:r>
              <a:rPr lang="en-US" sz="3500" spc="216" dirty="0">
                <a:solidFill>
                  <a:srgbClr val="231F20"/>
                </a:solidFill>
                <a:latin typeface="DM Sans"/>
              </a:rPr>
              <a:t>Similarly the Y coordinate is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2655BC4-FD7A-2D03-9A33-A8D0F57FFF4F}"/>
              </a:ext>
            </a:extLst>
          </p:cNvPr>
          <p:cNvSpPr/>
          <p:nvPr/>
        </p:nvSpPr>
        <p:spPr>
          <a:xfrm>
            <a:off x="14479721" y="-479583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4FAA3173-289E-7CAE-EAC1-C15A3E3A8573}"/>
              </a:ext>
            </a:extLst>
          </p:cNvPr>
          <p:cNvSpPr txBox="1"/>
          <p:nvPr/>
        </p:nvSpPr>
        <p:spPr>
          <a:xfrm>
            <a:off x="0" y="419100"/>
            <a:ext cx="177546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STEP 2: Stereoscopic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E5A260-9F39-7EEA-1B8F-A37A5344BF24}"/>
                  </a:ext>
                </a:extLst>
              </p:cNvPr>
              <p:cNvSpPr txBox="1"/>
              <p:nvPr/>
            </p:nvSpPr>
            <p:spPr>
              <a:xfrm>
                <a:off x="2903931" y="7962900"/>
                <a:ext cx="12480130" cy="1207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50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5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500" i="1" dirty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sz="3500" i="1" dirty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5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5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3500" i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E5A260-9F39-7EEA-1B8F-A37A5344B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931" y="7962900"/>
                <a:ext cx="12480130" cy="12072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2">
            <a:extLst>
              <a:ext uri="{FF2B5EF4-FFF2-40B4-BE49-F238E27FC236}">
                <a16:creationId xmlns:a16="http://schemas.microsoft.com/office/drawing/2014/main" id="{4FBF79B5-A820-94EC-AC30-A4CE91641CA0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MATHEMATICAL BASIS</a:t>
            </a:r>
          </a:p>
        </p:txBody>
      </p:sp>
    </p:spTree>
    <p:extLst>
      <p:ext uri="{BB962C8B-B14F-4D97-AF65-F5344CB8AC3E}">
        <p14:creationId xmlns:p14="http://schemas.microsoft.com/office/powerpoint/2010/main" val="188841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OUTLINE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MOTIVATION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4127355"/>
            <a:ext cx="9851770" cy="1326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FAST IMAGING</a:t>
            </a:r>
          </a:p>
          <a:p>
            <a:pPr marL="544960" lvl="1" indent="-272480" algn="l">
              <a:lnSpc>
                <a:spcPts val="3483"/>
              </a:lnSpc>
              <a:buFont typeface="Arial"/>
              <a:buChar char="•"/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CAMERA SETUP &amp; TRIGGERING</a:t>
            </a:r>
          </a:p>
          <a:p>
            <a:pPr marL="544960" lvl="1" indent="-272480" algn="l">
              <a:lnSpc>
                <a:spcPts val="3483"/>
              </a:lnSpc>
              <a:buFont typeface="Arial"/>
              <a:buChar char="•"/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Video assembly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5841663"/>
            <a:ext cx="11262822" cy="132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STEREOSCOPIC IMAGING</a:t>
            </a:r>
          </a:p>
          <a:p>
            <a:pPr marL="544960" lvl="1" indent="-272480" algn="l">
              <a:lnSpc>
                <a:spcPts val="3483"/>
              </a:lnSpc>
              <a:buFont typeface="Arial"/>
              <a:buChar char="•"/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MATHEMATICAL BASIS</a:t>
            </a:r>
          </a:p>
          <a:p>
            <a:pPr marL="544960" lvl="1" indent="-272480" algn="l">
              <a:lnSpc>
                <a:spcPts val="3483"/>
              </a:lnSpc>
              <a:buFont typeface="Arial"/>
              <a:buChar char="•"/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DEVICE DESIGN &amp; 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7434884"/>
            <a:ext cx="6665540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8279265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Future Prospects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E14690-A701-AE51-6459-8209C15C89BF}"/>
                  </a:ext>
                </a:extLst>
              </p:cNvPr>
              <p:cNvSpPr txBox="1"/>
              <p:nvPr/>
            </p:nvSpPr>
            <p:spPr>
              <a:xfrm>
                <a:off x="503596" y="3514925"/>
                <a:ext cx="8640403" cy="5455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  <a:effectLst/>
                  </a:rPr>
                  <a:t>Error calculation</a:t>
                </a:r>
              </a:p>
              <a:p>
                <a:pPr algn="ctr"/>
                <a:endParaRPr lang="en-US" sz="32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3500" i="1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  <a:latin typeface="Cambria Math" panose="02040503050406030204" pitchFamily="18" charset="0"/>
                  </a:rPr>
                  <a:t> pixel error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3500" i="1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  <a:latin typeface="Cambria Math" panose="02040503050406030204" pitchFamily="18" charset="0"/>
                  </a:rPr>
                  <a:t> pixel  size</a:t>
                </a:r>
              </a:p>
              <a:p>
                <a:pPr algn="ctr"/>
                <a:endParaRPr lang="en-US" sz="32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32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320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35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Denominator error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5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5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 algn="ctr"/>
                <a:endParaRPr lang="en-US" sz="105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≡{</m:t>
                    </m:r>
                    <m:d>
                      <m:dPr>
                        <m:ctrlP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𝑥𝑟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𝑥𝑙</m:t>
                        </m:r>
                      </m:e>
                    </m:d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𝑥𝑟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𝑥𝑙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|}</m:t>
                    </m:r>
                  </m:oMath>
                </a14:m>
                <a:r>
                  <a:rPr lang="en-US" sz="35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E14690-A701-AE51-6459-8209C15C8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6" y="3514925"/>
                <a:ext cx="8640403" cy="5455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B18BDA-879D-6618-82D3-69AC62F5C183}"/>
                  </a:ext>
                </a:extLst>
              </p:cNvPr>
              <p:cNvSpPr txBox="1"/>
              <p:nvPr/>
            </p:nvSpPr>
            <p:spPr>
              <a:xfrm>
                <a:off x="9143998" y="3459913"/>
                <a:ext cx="8534402" cy="581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  <a:effectLst/>
                  </a:rPr>
                  <a:t>Error on Z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35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5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f>
                      <m:fPr>
                        <m:ctrlP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5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5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35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35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5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 algn="ctr"/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10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sz="35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Error on X and Y</a:t>
                </a:r>
              </a:p>
              <a:p>
                <a:pPr algn="ctr"/>
                <a:endParaRPr lang="en-US" sz="10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500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3500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500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500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500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sz="35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5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3500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500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500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5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sz="35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 algn="ctr"/>
                <a:endParaRPr lang="en-US" sz="35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B18BDA-879D-6618-82D3-69AC62F5C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8" y="3459913"/>
                <a:ext cx="8534402" cy="58121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6">
            <a:extLst>
              <a:ext uri="{FF2B5EF4-FFF2-40B4-BE49-F238E27FC236}">
                <a16:creationId xmlns:a16="http://schemas.microsoft.com/office/drawing/2014/main" id="{727CBA36-BEFF-A1C1-CBB3-739415173B1F}"/>
              </a:ext>
            </a:extLst>
          </p:cNvPr>
          <p:cNvSpPr/>
          <p:nvPr/>
        </p:nvSpPr>
        <p:spPr>
          <a:xfrm>
            <a:off x="14479721" y="-479583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CAA2BC2-2E37-27EE-7281-0307FF7DA202}"/>
              </a:ext>
            </a:extLst>
          </p:cNvPr>
          <p:cNvSpPr txBox="1"/>
          <p:nvPr/>
        </p:nvSpPr>
        <p:spPr>
          <a:xfrm>
            <a:off x="0" y="419100"/>
            <a:ext cx="177546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STEP 2: Stereoscopic detection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48DBC6A-36CA-78ED-7361-81FA8764DFFB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MATHEMATICAL BASIS</a:t>
            </a:r>
          </a:p>
        </p:txBody>
      </p:sp>
    </p:spTree>
    <p:extLst>
      <p:ext uri="{BB962C8B-B14F-4D97-AF65-F5344CB8AC3E}">
        <p14:creationId xmlns:p14="http://schemas.microsoft.com/office/powerpoint/2010/main" val="121186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45225" y="-10562153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7221200" y="-49149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EAE699F-CF91-9A6B-46A9-AC29747B4341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DEVICE DESIGN &amp; RESULTS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44CF08DD-9B5F-7736-9607-532DD0087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3030546"/>
                  </p:ext>
                </p:extLst>
              </p:nvPr>
            </p:nvGraphicFramePr>
            <p:xfrm>
              <a:off x="4732398" y="4242745"/>
              <a:ext cx="8823200" cy="290147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823200" cy="2901470"/>
                    </a:xfrm>
                    <a:prstGeom prst="rect">
                      <a:avLst/>
                    </a:prstGeom>
                  </am3d:spPr>
                  <am3d:camera>
                    <am3d:pos x="0" y="0" z="50411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11" d="1000000"/>
                    <am3d:preTrans dx="-15723964" dy="1218302" dz="3624161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4998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44CF08DD-9B5F-7736-9607-532DD0087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2398" y="4242745"/>
                <a:ext cx="8823200" cy="290147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CE8BF5-E81D-9BAC-B086-A4900212A355}"/>
              </a:ext>
            </a:extLst>
          </p:cNvPr>
          <p:cNvSpPr txBox="1"/>
          <p:nvPr/>
        </p:nvSpPr>
        <p:spPr>
          <a:xfrm>
            <a:off x="3102788" y="419100"/>
            <a:ext cx="1208242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Stereoscopic Detection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45225" y="-10562153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A1177-66D3-4B0F-CEF8-C54EC1DF5FA2}"/>
              </a:ext>
            </a:extLst>
          </p:cNvPr>
          <p:cNvSpPr txBox="1"/>
          <p:nvPr/>
        </p:nvSpPr>
        <p:spPr>
          <a:xfrm>
            <a:off x="3102788" y="419100"/>
            <a:ext cx="1208242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Stereoscopic Detection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EAE699F-CF91-9A6B-46A9-AC29747B4341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DEVICE DESIGN &amp; RESULTS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0BB4AAB-1FD4-2842-3FDC-71B0E155C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5539620"/>
                  </p:ext>
                </p:extLst>
              </p:nvPr>
            </p:nvGraphicFramePr>
            <p:xfrm>
              <a:off x="304800" y="4116244"/>
              <a:ext cx="6954313" cy="3599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954313" cy="3599821"/>
                    </a:xfrm>
                    <a:prstGeom prst="rect">
                      <a:avLst/>
                    </a:prstGeom>
                  </am3d:spPr>
                  <am3d:camera>
                    <am3d:pos x="0" y="0" z="50411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11" d="1000000"/>
                    <am3d:preTrans dx="-15723964" dy="1218302" dz="3624161"/>
                    <am3d:scale>
                      <am3d:sx n="1000000" d="1000000"/>
                      <am3d:sy n="1000000" d="1000000"/>
                      <am3d:sz n="1000000" d="1000000"/>
                    </am3d:scale>
                    <am3d:rot ax="10380585" ay="-2582446" az="-105129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432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0BB4AAB-1FD4-2842-3FDC-71B0E155C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800" y="4116244"/>
                <a:ext cx="6954313" cy="3599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8">
                <a:extLst>
                  <a:ext uri="{FF2B5EF4-FFF2-40B4-BE49-F238E27FC236}">
                    <a16:creationId xmlns:a16="http://schemas.microsoft.com/office/drawing/2014/main" id="{79FABF65-A9C8-8DD0-4B2B-D3323ECAD614}"/>
                  </a:ext>
                </a:extLst>
              </p:cNvPr>
              <p:cNvSpPr txBox="1"/>
              <p:nvPr/>
            </p:nvSpPr>
            <p:spPr>
              <a:xfrm>
                <a:off x="7772400" y="5329038"/>
                <a:ext cx="7162800" cy="7743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3050"/>
                  </a:lnSpc>
                  <a:spcBef>
                    <a:spcPct val="0"/>
                  </a:spcBef>
                </a:pPr>
                <a:r>
                  <a:rPr lang="en-US" sz="2210" spc="216" dirty="0">
                    <a:solidFill>
                      <a:schemeClr val="bg1"/>
                    </a:solidFill>
                    <a:latin typeface="DM Sans"/>
                  </a:rPr>
                  <a:t>The camera holder fixes the cameras 10cm apart. Which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10" i="1" spc="216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10" i="1" spc="216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10" i="1" spc="216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10" spc="216" dirty="0">
                    <a:solidFill>
                      <a:schemeClr val="bg1"/>
                    </a:solidFill>
                    <a:latin typeface="DM Sans"/>
                  </a:rPr>
                  <a:t> value discussed earlier.</a:t>
                </a:r>
              </a:p>
            </p:txBody>
          </p:sp>
        </mc:Choice>
        <mc:Fallback xmlns="">
          <p:sp>
            <p:nvSpPr>
              <p:cNvPr id="9" name="TextBox 18">
                <a:extLst>
                  <a:ext uri="{FF2B5EF4-FFF2-40B4-BE49-F238E27FC236}">
                    <a16:creationId xmlns:a16="http://schemas.microsoft.com/office/drawing/2014/main" id="{79FABF65-A9C8-8DD0-4B2B-D3323ECAD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5329038"/>
                <a:ext cx="7162800" cy="774315"/>
              </a:xfrm>
              <a:prstGeom prst="rect">
                <a:avLst/>
              </a:prstGeom>
              <a:blipFill>
                <a:blip r:embed="rId6"/>
                <a:stretch>
                  <a:fillRect l="-2383" t="-6299" r="-1957" b="-21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FAEA24AB-1C04-B58C-ABC0-C62CF3063845}"/>
              </a:ext>
            </a:extLst>
          </p:cNvPr>
          <p:cNvSpPr/>
          <p:nvPr/>
        </p:nvSpPr>
        <p:spPr>
          <a:xfrm>
            <a:off x="17221200" y="-49149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8673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45225" y="-10562153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A1177-66D3-4B0F-CEF8-C54EC1DF5FA2}"/>
              </a:ext>
            </a:extLst>
          </p:cNvPr>
          <p:cNvSpPr txBox="1"/>
          <p:nvPr/>
        </p:nvSpPr>
        <p:spPr>
          <a:xfrm>
            <a:off x="3102788" y="419100"/>
            <a:ext cx="1208242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Stereoscopic Detection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EAE699F-CF91-9A6B-46A9-AC29747B4341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DEVICE DESIGN &amp; RESULTS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0BB4AAB-1FD4-2842-3FDC-71B0E155C9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4800" y="4116244"/>
              <a:ext cx="6954313" cy="3599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954313" cy="3599821"/>
                    </a:xfrm>
                    <a:prstGeom prst="rect">
                      <a:avLst/>
                    </a:prstGeom>
                  </am3d:spPr>
                  <am3d:camera>
                    <am3d:pos x="0" y="0" z="50411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11" d="1000000"/>
                    <am3d:preTrans dx="-15723964" dy="1218302" dz="3624161"/>
                    <am3d:scale>
                      <am3d:sx n="1000000" d="1000000"/>
                      <am3d:sy n="1000000" d="1000000"/>
                      <am3d:sz n="1000000" d="1000000"/>
                    </am3d:scale>
                    <am3d:rot ax="10380585" ay="-2582446" az="-105129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432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0BB4AAB-1FD4-2842-3FDC-71B0E155C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800" y="4116244"/>
                <a:ext cx="6954313" cy="359982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DBF4F4-8108-2065-AACE-F4794A2DE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3314700"/>
            <a:ext cx="8972256" cy="635737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0B9EBD7-FE1A-C34D-057E-4C4DB223AA35}"/>
              </a:ext>
            </a:extLst>
          </p:cNvPr>
          <p:cNvSpPr/>
          <p:nvPr/>
        </p:nvSpPr>
        <p:spPr>
          <a:xfrm>
            <a:off x="17221200" y="-49149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0365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45225" y="-10562153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A1177-66D3-4B0F-CEF8-C54EC1DF5FA2}"/>
              </a:ext>
            </a:extLst>
          </p:cNvPr>
          <p:cNvSpPr txBox="1"/>
          <p:nvPr/>
        </p:nvSpPr>
        <p:spPr>
          <a:xfrm>
            <a:off x="3102788" y="419100"/>
            <a:ext cx="1208242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Stereoscopic Detection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EAE699F-CF91-9A6B-46A9-AC29747B4341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DEVICE DESIGN &amp; RESULTS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0BB4AAB-1FD4-2842-3FDC-71B0E155C9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4800" y="4116244"/>
              <a:ext cx="6954313" cy="3599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954313" cy="3599821"/>
                    </a:xfrm>
                    <a:prstGeom prst="rect">
                      <a:avLst/>
                    </a:prstGeom>
                  </am3d:spPr>
                  <am3d:camera>
                    <am3d:pos x="0" y="0" z="50411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11" d="1000000"/>
                    <am3d:preTrans dx="-15723964" dy="1218302" dz="3624161"/>
                    <am3d:scale>
                      <am3d:sx n="1000000" d="1000000"/>
                      <am3d:sy n="1000000" d="1000000"/>
                      <am3d:sz n="1000000" d="1000000"/>
                    </am3d:scale>
                    <am3d:rot ax="10380585" ay="-2582446" az="-105129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432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0BB4AAB-1FD4-2842-3FDC-71B0E155C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800" y="4116244"/>
                <a:ext cx="6954313" cy="3599821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18">
            <a:extLst>
              <a:ext uri="{FF2B5EF4-FFF2-40B4-BE49-F238E27FC236}">
                <a16:creationId xmlns:a16="http://schemas.microsoft.com/office/drawing/2014/main" id="{79FABF65-A9C8-8DD0-4B2B-D3323ECAD614}"/>
              </a:ext>
            </a:extLst>
          </p:cNvPr>
          <p:cNvSpPr txBox="1"/>
          <p:nvPr/>
        </p:nvSpPr>
        <p:spPr>
          <a:xfrm>
            <a:off x="7848600" y="4931911"/>
            <a:ext cx="7162800" cy="1969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chemeClr val="bg1"/>
                </a:solidFill>
                <a:latin typeface="DM Sans"/>
              </a:rPr>
              <a:t>The flaw must have arose from sanding the holder in an attempt to fix a printing error. We are currently working on fixing the design and reprinting it in hopes of fixing the problem 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E42F878-6112-7EA7-A2D3-F8CC4C70E56E}"/>
              </a:ext>
            </a:extLst>
          </p:cNvPr>
          <p:cNvSpPr/>
          <p:nvPr/>
        </p:nvSpPr>
        <p:spPr>
          <a:xfrm>
            <a:off x="17221200" y="-49149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9278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45225" y="-10562153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A1177-66D3-4B0F-CEF8-C54EC1DF5FA2}"/>
              </a:ext>
            </a:extLst>
          </p:cNvPr>
          <p:cNvSpPr txBox="1"/>
          <p:nvPr/>
        </p:nvSpPr>
        <p:spPr>
          <a:xfrm>
            <a:off x="3102788" y="419100"/>
            <a:ext cx="1208242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Stereoscopic Detection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EAE699F-CF91-9A6B-46A9-AC29747B4341}"/>
              </a:ext>
            </a:extLst>
          </p:cNvPr>
          <p:cNvSpPr txBox="1"/>
          <p:nvPr/>
        </p:nvSpPr>
        <p:spPr>
          <a:xfrm>
            <a:off x="2911752" y="1722842"/>
            <a:ext cx="12464492" cy="118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4000" spc="786" dirty="0">
                <a:solidFill>
                  <a:srgbClr val="FFFFFF"/>
                </a:solidFill>
                <a:latin typeface="Oswald Bold"/>
              </a:rPr>
              <a:t>DEVICE DESIGN &amp; RESULTS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AB989B1F-CC9D-C647-9A3C-08127F512946}"/>
              </a:ext>
            </a:extLst>
          </p:cNvPr>
          <p:cNvSpPr/>
          <p:nvPr/>
        </p:nvSpPr>
        <p:spPr>
          <a:xfrm>
            <a:off x="17221200" y="-49149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C36FE-4454-DBF5-03D2-03193CDDD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314700"/>
            <a:ext cx="838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93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80464" y="2205887"/>
            <a:ext cx="12165788" cy="13415120"/>
            <a:chOff x="76200" y="57150"/>
            <a:chExt cx="749745" cy="826738"/>
          </a:xfrm>
        </p:grpSpPr>
        <p:sp>
          <p:nvSpPr>
            <p:cNvPr id="6" name="Freeform 6"/>
            <p:cNvSpPr/>
            <p:nvPr/>
          </p:nvSpPr>
          <p:spPr>
            <a:xfrm>
              <a:off x="337169" y="328059"/>
              <a:ext cx="488776" cy="55582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3082892" y="7773777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91000" y="939002"/>
            <a:ext cx="15766783" cy="1266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6000" spc="806" dirty="0">
                <a:solidFill>
                  <a:srgbClr val="FFFFFF"/>
                </a:solidFill>
                <a:latin typeface="Oswald Bold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84280" y="2846300"/>
            <a:ext cx="11894993" cy="4081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 dirty="0">
                <a:solidFill>
                  <a:srgbClr val="F5FFF5"/>
                </a:solidFill>
                <a:latin typeface="DM Sans"/>
              </a:rPr>
              <a:t>The fast imaging technique allows us to fix the first problem and be able to detect the fast moving dust particle in the plasma flow.</a:t>
            </a:r>
          </a:p>
          <a:p>
            <a:pPr algn="l">
              <a:lnSpc>
                <a:spcPts val="3992"/>
              </a:lnSpc>
            </a:pPr>
            <a:r>
              <a:rPr lang="en-US" sz="2893" spc="283" dirty="0">
                <a:solidFill>
                  <a:srgbClr val="F5FFF5"/>
                </a:solidFill>
                <a:latin typeface="DM Sans"/>
              </a:rPr>
              <a:t>Combined with the stereoscopic imaging we gain the ability to determine </a:t>
            </a:r>
            <a:r>
              <a:rPr lang="en-US" sz="2893" spc="283">
                <a:solidFill>
                  <a:srgbClr val="F5FFF5"/>
                </a:solidFill>
                <a:latin typeface="DM Sans"/>
              </a:rPr>
              <a:t>the size,  </a:t>
            </a:r>
            <a:r>
              <a:rPr lang="en-US" sz="2893" spc="283" dirty="0">
                <a:solidFill>
                  <a:srgbClr val="F5FFF5"/>
                </a:solidFill>
                <a:latin typeface="DM Sans"/>
              </a:rPr>
              <a:t>position and velocity of large particles , which can cause major disruptions thus affecting the lifetime of fusion devices. We then assess the severity of the situation and act accordingly.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96800" y="9325138"/>
            <a:ext cx="2722584" cy="24160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950740" y="-1866900"/>
            <a:ext cx="8634696" cy="7010400"/>
            <a:chOff x="76200" y="57150"/>
            <a:chExt cx="749745" cy="826738"/>
          </a:xfrm>
        </p:grpSpPr>
        <p:sp>
          <p:nvSpPr>
            <p:cNvPr id="6" name="Freeform 6"/>
            <p:cNvSpPr/>
            <p:nvPr/>
          </p:nvSpPr>
          <p:spPr>
            <a:xfrm>
              <a:off x="337169" y="328059"/>
              <a:ext cx="488776" cy="55582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9933582">
            <a:off x="-5592605" y="7017673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457383">
            <a:off x="17012598" y="-375016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91000" y="939002"/>
            <a:ext cx="15766783" cy="1266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6000" spc="806" dirty="0">
                <a:solidFill>
                  <a:srgbClr val="FFFFFF"/>
                </a:solidFill>
                <a:latin typeface="Oswald Bold"/>
              </a:rPr>
              <a:t>Future Prospects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84280" y="2846300"/>
            <a:ext cx="11894993" cy="4081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 dirty="0">
                <a:solidFill>
                  <a:srgbClr val="F5FFF5"/>
                </a:solidFill>
                <a:latin typeface="DM Sans"/>
              </a:rPr>
              <a:t>Finding another technique that will increase the frame rate even more using the same cameras.</a:t>
            </a:r>
          </a:p>
          <a:p>
            <a:pPr algn="l">
              <a:lnSpc>
                <a:spcPts val="3992"/>
              </a:lnSpc>
            </a:pPr>
            <a:endParaRPr lang="en-US" sz="2893" spc="283" dirty="0">
              <a:solidFill>
                <a:srgbClr val="F5FFF5"/>
              </a:solidFill>
              <a:latin typeface="DM Sans"/>
            </a:endParaRPr>
          </a:p>
          <a:p>
            <a:pPr algn="l">
              <a:lnSpc>
                <a:spcPts val="3992"/>
              </a:lnSpc>
            </a:pPr>
            <a:r>
              <a:rPr lang="en-US" sz="2893" spc="283" dirty="0">
                <a:solidFill>
                  <a:srgbClr val="F5FFF5"/>
                </a:solidFill>
                <a:latin typeface="DM Sans"/>
              </a:rPr>
              <a:t>Find a way to calibrate the stereoscopic data to account for the cameras not being perfectly parallel.</a:t>
            </a:r>
          </a:p>
          <a:p>
            <a:pPr algn="l">
              <a:lnSpc>
                <a:spcPts val="3992"/>
              </a:lnSpc>
            </a:pPr>
            <a:endParaRPr lang="en-US" sz="2893" spc="283" dirty="0">
              <a:solidFill>
                <a:srgbClr val="F5FFF5"/>
              </a:solidFill>
              <a:latin typeface="DM Sans"/>
            </a:endParaRPr>
          </a:p>
          <a:p>
            <a:pPr algn="l">
              <a:lnSpc>
                <a:spcPts val="3992"/>
              </a:lnSpc>
            </a:pPr>
            <a:r>
              <a:rPr lang="en-US" sz="2893" spc="283" dirty="0">
                <a:solidFill>
                  <a:srgbClr val="F5FFF5"/>
                </a:solidFill>
                <a:latin typeface="DM Sans"/>
              </a:rPr>
              <a:t>Develop object recognition software to auto-detect and recognize UFOs.</a:t>
            </a:r>
          </a:p>
        </p:txBody>
      </p:sp>
    </p:spTree>
    <p:extLst>
      <p:ext uri="{BB962C8B-B14F-4D97-AF65-F5344CB8AC3E}">
        <p14:creationId xmlns:p14="http://schemas.microsoft.com/office/powerpoint/2010/main" val="375819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0089100">
            <a:off x="5215924" y="10040483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309008" y="700526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924D3D3D-F028-4B34-8565-FA29630A115D}"/>
              </a:ext>
            </a:extLst>
          </p:cNvPr>
          <p:cNvSpPr txBox="1"/>
          <p:nvPr/>
        </p:nvSpPr>
        <p:spPr>
          <a:xfrm>
            <a:off x="3367511" y="1243332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Motivation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746CE17E-3166-F7C6-2787-D5DAFD5EE03B}"/>
              </a:ext>
            </a:extLst>
          </p:cNvPr>
          <p:cNvSpPr txBox="1"/>
          <p:nvPr/>
        </p:nvSpPr>
        <p:spPr>
          <a:xfrm>
            <a:off x="152400" y="2742267"/>
            <a:ext cx="179832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774"/>
              </a:lnSpc>
              <a:spcBef>
                <a:spcPct val="0"/>
              </a:spcBef>
            </a:pPr>
            <a:r>
              <a:rPr lang="en-US" sz="2400" spc="197" dirty="0">
                <a:solidFill>
                  <a:srgbClr val="231F20"/>
                </a:solidFill>
                <a:latin typeface="DM Sans"/>
              </a:rPr>
              <a:t>In tokamaks, the presence of dust, flakes, and unidentified flying objects (UFOs) in the plasma flow can have significant implications for both the operation and safety of the reactor.</a:t>
            </a:r>
          </a:p>
          <a:p>
            <a:pPr lvl="0">
              <a:lnSpc>
                <a:spcPts val="2774"/>
              </a:lnSpc>
              <a:spcBef>
                <a:spcPct val="0"/>
              </a:spcBef>
            </a:pPr>
            <a:r>
              <a:rPr lang="en-US" sz="2400" spc="197" dirty="0">
                <a:solidFill>
                  <a:srgbClr val="231F20"/>
                </a:solidFill>
                <a:latin typeface="DM Sans"/>
              </a:rPr>
              <a:t> </a:t>
            </a:r>
          </a:p>
          <a:p>
            <a:pPr lvl="0">
              <a:lnSpc>
                <a:spcPts val="2774"/>
              </a:lnSpc>
              <a:spcBef>
                <a:spcPct val="0"/>
              </a:spcBef>
            </a:pPr>
            <a:r>
              <a:rPr lang="en-US" sz="2400" spc="197" dirty="0">
                <a:solidFill>
                  <a:srgbClr val="231F20"/>
                </a:solidFill>
                <a:latin typeface="DM Sans"/>
              </a:rPr>
              <a:t>Dust in a tokamak can come from various sources, including the erosion of plasma-facing components, deposition of impurities, and material sputtering from the walls. Its impacts include: Plasma Contamination, Safety Concerns, Diagnostics Interference.</a:t>
            </a:r>
          </a:p>
          <a:p>
            <a:pPr lvl="0">
              <a:lnSpc>
                <a:spcPts val="2774"/>
              </a:lnSpc>
              <a:spcBef>
                <a:spcPct val="0"/>
              </a:spcBef>
            </a:pPr>
            <a:endParaRPr lang="en-US" sz="2400" spc="197" dirty="0">
              <a:solidFill>
                <a:srgbClr val="231F20"/>
              </a:solidFill>
              <a:latin typeface="DM Sans"/>
            </a:endParaRPr>
          </a:p>
          <a:p>
            <a:pPr lvl="0">
              <a:lnSpc>
                <a:spcPts val="2774"/>
              </a:lnSpc>
              <a:spcBef>
                <a:spcPct val="0"/>
              </a:spcBef>
            </a:pPr>
            <a:r>
              <a:rPr lang="en-US" sz="2400" spc="197" dirty="0">
                <a:solidFill>
                  <a:srgbClr val="231F20"/>
                </a:solidFill>
                <a:latin typeface="DM Sans"/>
              </a:rPr>
              <a:t>Flakes are typically larger particles that can originate from the delamination or spalling of coatings or from larger pieces of eroded material from the walls and components. </a:t>
            </a:r>
          </a:p>
          <a:p>
            <a:pPr lvl="0">
              <a:lnSpc>
                <a:spcPts val="2774"/>
              </a:lnSpc>
              <a:spcBef>
                <a:spcPct val="0"/>
              </a:spcBef>
            </a:pPr>
            <a:endParaRPr lang="en-US" sz="2400" spc="197" dirty="0">
              <a:solidFill>
                <a:srgbClr val="231F20"/>
              </a:solidFill>
              <a:latin typeface="DM Sans"/>
            </a:endParaRPr>
          </a:p>
          <a:p>
            <a:pPr lvl="0">
              <a:lnSpc>
                <a:spcPts val="2774"/>
              </a:lnSpc>
              <a:spcBef>
                <a:spcPct val="0"/>
              </a:spcBef>
            </a:pPr>
            <a:r>
              <a:rPr lang="en-US" sz="2400" spc="197" dirty="0">
                <a:solidFill>
                  <a:srgbClr val="231F20"/>
                </a:solidFill>
                <a:latin typeface="DM Sans"/>
              </a:rPr>
              <a:t>UFOs refer to any unidentified objects observed within the plasma that cannot be immediately classified as dust or flakes.</a:t>
            </a:r>
            <a:r>
              <a:rPr lang="en-US" sz="2400" b="1" spc="197" dirty="0">
                <a:solidFill>
                  <a:srgbClr val="231F20"/>
                </a:solidFill>
                <a:latin typeface="DM Sans"/>
              </a:rPr>
              <a:t> Their biggest impact is unpredictability.</a:t>
            </a:r>
          </a:p>
        </p:txBody>
      </p:sp>
    </p:spTree>
    <p:extLst>
      <p:ext uri="{BB962C8B-B14F-4D97-AF65-F5344CB8AC3E}">
        <p14:creationId xmlns:p14="http://schemas.microsoft.com/office/powerpoint/2010/main" val="227928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0089100">
            <a:off x="5215924" y="10040483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309008" y="700526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924D3D3D-F028-4B34-8565-FA29630A115D}"/>
              </a:ext>
            </a:extLst>
          </p:cNvPr>
          <p:cNvSpPr txBox="1"/>
          <p:nvPr/>
        </p:nvSpPr>
        <p:spPr>
          <a:xfrm>
            <a:off x="3367511" y="1243332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9B166-1EFF-179B-A685-0084E30BE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2" y="2552821"/>
            <a:ext cx="12420600" cy="5181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81CD4-F2CE-AE6D-D9AC-1266273E708E}"/>
              </a:ext>
            </a:extLst>
          </p:cNvPr>
          <p:cNvSpPr txBox="1"/>
          <p:nvPr/>
        </p:nvSpPr>
        <p:spPr>
          <a:xfrm>
            <a:off x="2244436" y="8532669"/>
            <a:ext cx="137991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DM Sans" pitchFamily="2" charset="0"/>
              </a:rPr>
              <a:t>Melted Molybdenum tiles from </a:t>
            </a:r>
            <a:r>
              <a:rPr lang="en-US" sz="3000" dirty="0" err="1">
                <a:latin typeface="DM Sans" pitchFamily="2" charset="0"/>
              </a:rPr>
              <a:t>Alcator</a:t>
            </a:r>
            <a:r>
              <a:rPr lang="en-US" sz="3000" dirty="0">
                <a:latin typeface="DM Sans" pitchFamily="2" charset="0"/>
              </a:rPr>
              <a:t> C-Mod due to UFO disruptions.</a:t>
            </a:r>
          </a:p>
        </p:txBody>
      </p:sp>
    </p:spTree>
    <p:extLst>
      <p:ext uri="{BB962C8B-B14F-4D97-AF65-F5344CB8AC3E}">
        <p14:creationId xmlns:p14="http://schemas.microsoft.com/office/powerpoint/2010/main" val="403580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Issue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67511" y="1243332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Motivation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41745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400" spc="197" dirty="0">
                <a:solidFill>
                  <a:srgbClr val="231F20"/>
                </a:solidFill>
                <a:latin typeface="DM Sans"/>
              </a:rPr>
              <a:t>These particles move at high speeds. We need high-speed imaging. And these cameras are very expensive.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000302" y="2989199"/>
            <a:ext cx="4309949" cy="864710"/>
            <a:chOff x="-5940" y="-57150"/>
            <a:chExt cx="1135131" cy="2277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29191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-5940" y="-57150"/>
              <a:ext cx="1129191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800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Particles in the plasma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213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400" spc="197" dirty="0">
                <a:solidFill>
                  <a:srgbClr val="231F20"/>
                </a:solidFill>
                <a:latin typeface="DM Sans"/>
              </a:rPr>
              <a:t>In order to predict the effect of dust particles, flakes or UFOs in the plasma, we must first determine their three-dimensional position, their size, and velocity.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DM Sans"/>
              </a:rPr>
              <a:t>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Issue n° 2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74"/>
              </a:lnSpc>
              <a:spcBef>
                <a:spcPct val="0"/>
              </a:spcBef>
            </a:pPr>
            <a:r>
              <a:rPr lang="en-US" sz="2400" spc="197" dirty="0">
                <a:solidFill>
                  <a:srgbClr val="231F20"/>
                </a:solidFill>
                <a:latin typeface="DM Sans"/>
              </a:rPr>
              <a:t>The position. size and velocity of these particles should enable us to determine whether to interrupt the plasma BEFORE a disruption takes place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67511" y="1243332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Motivation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50EF4-7822-776F-48AF-F043BF9A9656}"/>
              </a:ext>
            </a:extLst>
          </p:cNvPr>
          <p:cNvSpPr txBox="1">
            <a:spLocks/>
          </p:cNvSpPr>
          <p:nvPr/>
        </p:nvSpPr>
        <p:spPr>
          <a:xfrm>
            <a:off x="647699" y="3466865"/>
            <a:ext cx="16992600" cy="5222875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DM Sans" pitchFamily="2" charset="0"/>
              </a:rPr>
              <a:t>Our approach is to perform high-speed stereoscopic imaging of the plasma</a:t>
            </a:r>
            <a:br>
              <a:rPr lang="en-US" dirty="0">
                <a:solidFill>
                  <a:schemeClr val="bg1"/>
                </a:solidFill>
                <a:latin typeface="DM Sans" pitchFamily="2" charset="0"/>
              </a:rPr>
            </a:br>
            <a:r>
              <a:rPr lang="en-US" dirty="0">
                <a:solidFill>
                  <a:schemeClr val="bg1"/>
                </a:solidFill>
                <a:latin typeface="DM Sans" pitchFamily="2" charset="0"/>
              </a:rPr>
              <a:t>It has two components:</a:t>
            </a:r>
            <a:br>
              <a:rPr lang="en-US" dirty="0">
                <a:solidFill>
                  <a:schemeClr val="bg1"/>
                </a:solidFill>
                <a:latin typeface="DM Sans" pitchFamily="2" charset="0"/>
              </a:rPr>
            </a:br>
            <a:r>
              <a:rPr lang="en-US" dirty="0">
                <a:solidFill>
                  <a:schemeClr val="bg1"/>
                </a:solidFill>
                <a:latin typeface="DM Sans" pitchFamily="2" charset="0"/>
              </a:rPr>
              <a:t>1- High speed imaging</a:t>
            </a:r>
            <a:br>
              <a:rPr lang="en-US" dirty="0">
                <a:solidFill>
                  <a:schemeClr val="bg1"/>
                </a:solidFill>
                <a:latin typeface="DM Sans" pitchFamily="2" charset="0"/>
              </a:rPr>
            </a:br>
            <a:r>
              <a:rPr lang="en-US" dirty="0">
                <a:solidFill>
                  <a:schemeClr val="bg1"/>
                </a:solidFill>
                <a:latin typeface="DM Sans" pitchFamily="2" charset="0"/>
              </a:rPr>
              <a:t>2- stereoscopic detection</a:t>
            </a:r>
          </a:p>
        </p:txBody>
      </p:sp>
    </p:spTree>
    <p:extLst>
      <p:ext uri="{BB962C8B-B14F-4D97-AF65-F5344CB8AC3E}">
        <p14:creationId xmlns:p14="http://schemas.microsoft.com/office/powerpoint/2010/main" val="149651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96F67E3-4A0A-D537-5ED4-73CF14E2D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13" y="1954726"/>
            <a:ext cx="8448886" cy="637754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84791" y="4726720"/>
            <a:ext cx="9059209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4791" y="3294145"/>
            <a:ext cx="9059209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6929422"/>
            <a:ext cx="9059209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0" y="5496847"/>
            <a:ext cx="9059209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7374" y="124462"/>
            <a:ext cx="15618426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STEP 1: Fast Imaging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4801" y="3522585"/>
            <a:ext cx="8678880" cy="1174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400" spc="216" dirty="0">
                <a:solidFill>
                  <a:srgbClr val="231F20"/>
                </a:solidFill>
                <a:latin typeface="DM Sans"/>
              </a:rPr>
              <a:t>We are using two cameras that can reach a maximum frame rate of 10 kHz with a shutter time down to 1 </a:t>
            </a:r>
            <a:r>
              <a:rPr lang="en-US" sz="2400" spc="216" dirty="0" err="1">
                <a:solidFill>
                  <a:srgbClr val="231F20"/>
                </a:solidFill>
                <a:latin typeface="DM Sans"/>
              </a:rPr>
              <a:t>μs</a:t>
            </a:r>
            <a:r>
              <a:rPr lang="en-US" sz="2400" spc="216" dirty="0">
                <a:solidFill>
                  <a:srgbClr val="231F20"/>
                </a:solidFill>
                <a:latin typeface="DM Sans"/>
              </a:rPr>
              <a:t> each.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010" y="5725286"/>
            <a:ext cx="8678879" cy="1174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400" spc="216" dirty="0">
                <a:solidFill>
                  <a:srgbClr val="231F20"/>
                </a:solidFill>
                <a:latin typeface="DM Sans"/>
              </a:rPr>
              <a:t>The light beam is split into two identical beams each traveling towards a camera, granting them the same field of view.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7D15C492-8197-270E-74C5-09FD9C564797}"/>
              </a:ext>
            </a:extLst>
          </p:cNvPr>
          <p:cNvSpPr txBox="1"/>
          <p:nvPr/>
        </p:nvSpPr>
        <p:spPr>
          <a:xfrm>
            <a:off x="84790" y="2232979"/>
            <a:ext cx="905920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CAMERA SETUP &amp; triggering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96F67E3-4A0A-D537-5ED4-73CF14E2D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467100"/>
            <a:ext cx="5699760" cy="4302400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7D15C492-8197-270E-74C5-09FD9C564797}"/>
              </a:ext>
            </a:extLst>
          </p:cNvPr>
          <p:cNvSpPr txBox="1"/>
          <p:nvPr/>
        </p:nvSpPr>
        <p:spPr>
          <a:xfrm>
            <a:off x="307374" y="1915975"/>
            <a:ext cx="905920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CAMERA SETUP</a:t>
            </a: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24B8FE68-8B2A-EE55-0303-2BCD81B14D74}"/>
              </a:ext>
            </a:extLst>
          </p:cNvPr>
          <p:cNvSpPr txBox="1"/>
          <p:nvPr/>
        </p:nvSpPr>
        <p:spPr>
          <a:xfrm>
            <a:off x="307374" y="124462"/>
            <a:ext cx="15618426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STEP 1: Fast Imaging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3AE30-A23B-A9E0-11E9-2A5C41830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34400" y="1785942"/>
            <a:ext cx="8039690" cy="81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rot="887923">
            <a:off x="-6525279" y="6244648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F0EBC6DE-89EA-B468-CAC6-843F4CCB87D2}"/>
              </a:ext>
            </a:extLst>
          </p:cNvPr>
          <p:cNvSpPr txBox="1"/>
          <p:nvPr/>
        </p:nvSpPr>
        <p:spPr>
          <a:xfrm>
            <a:off x="647700" y="3989338"/>
            <a:ext cx="169926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000" spc="978" dirty="0">
                <a:solidFill>
                  <a:srgbClr val="231F20"/>
                </a:solidFill>
                <a:latin typeface="DM Sans" pitchFamily="2" charset="0"/>
              </a:rPr>
              <a:t>The trigger time is set by the function generator but the integration (exposure) time is set in the camera</a:t>
            </a: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48B8172C-3AFD-16A4-4A89-CB91009CFE8F}"/>
              </a:ext>
            </a:extLst>
          </p:cNvPr>
          <p:cNvSpPr/>
          <p:nvPr/>
        </p:nvSpPr>
        <p:spPr>
          <a:xfrm rot="887923">
            <a:off x="15773066" y="-10248718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CFBC069C-5BB6-5612-63E8-B80D6B007657}"/>
              </a:ext>
            </a:extLst>
          </p:cNvPr>
          <p:cNvSpPr txBox="1"/>
          <p:nvPr/>
        </p:nvSpPr>
        <p:spPr>
          <a:xfrm>
            <a:off x="304800" y="222341"/>
            <a:ext cx="16992600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Fast Imaging triggering</a:t>
            </a:r>
          </a:p>
        </p:txBody>
      </p:sp>
    </p:spTree>
    <p:extLst>
      <p:ext uri="{BB962C8B-B14F-4D97-AF65-F5344CB8AC3E}">
        <p14:creationId xmlns:p14="http://schemas.microsoft.com/office/powerpoint/2010/main" val="323925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959</Words>
  <Application>Microsoft Office PowerPoint</Application>
  <PresentationFormat>Custom</PresentationFormat>
  <Paragraphs>169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Cambria Math</vt:lpstr>
      <vt:lpstr>DM Sans</vt:lpstr>
      <vt:lpstr>DM Sans Bold</vt:lpstr>
      <vt:lpstr>Arial</vt:lpstr>
      <vt:lpstr>Montserrat Classic Bold</vt:lpstr>
      <vt:lpstr>Calibri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Dovan Darazi</cp:lastModifiedBy>
  <cp:revision>55</cp:revision>
  <dcterms:created xsi:type="dcterms:W3CDTF">2006-08-16T00:00:00Z</dcterms:created>
  <dcterms:modified xsi:type="dcterms:W3CDTF">2024-06-26T07:30:58Z</dcterms:modified>
  <dc:identifier>DAGIxopBybI</dc:identifier>
</cp:coreProperties>
</file>